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Lst>
  <p:notesMasterIdLst>
    <p:notesMasterId r:id="rId22"/>
  </p:notesMasterIdLst>
  <p:handoutMasterIdLst>
    <p:handoutMasterId r:id="rId23"/>
  </p:handoutMasterIdLst>
  <p:sldIdLst>
    <p:sldId id="256" r:id="rId5"/>
    <p:sldId id="378" r:id="rId6"/>
    <p:sldId id="363" r:id="rId7"/>
    <p:sldId id="367" r:id="rId8"/>
    <p:sldId id="395" r:id="rId9"/>
    <p:sldId id="371" r:id="rId10"/>
    <p:sldId id="359" r:id="rId11"/>
    <p:sldId id="364" r:id="rId12"/>
    <p:sldId id="375" r:id="rId13"/>
    <p:sldId id="377" r:id="rId14"/>
    <p:sldId id="389" r:id="rId15"/>
    <p:sldId id="390" r:id="rId16"/>
    <p:sldId id="391" r:id="rId17"/>
    <p:sldId id="394" r:id="rId18"/>
    <p:sldId id="393" r:id="rId19"/>
    <p:sldId id="392" r:id="rId20"/>
    <p:sldId id="396" r:id="rId21"/>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ong Weijiang" initials="XW" lastIdx="2" clrIdx="0">
    <p:extLst>
      <p:ext uri="{19B8F6BF-5375-455C-9EA6-DF929625EA0E}">
        <p15:presenceInfo xmlns:p15="http://schemas.microsoft.com/office/powerpoint/2012/main" userId="Xiong Weiji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B3B"/>
    <a:srgbClr val="FDC532"/>
    <a:srgbClr val="FACE16"/>
    <a:srgbClr val="5BAC4A"/>
    <a:srgbClr val="C00000"/>
    <a:srgbClr val="CF1717"/>
    <a:srgbClr val="1358B3"/>
    <a:srgbClr val="ED5D59"/>
    <a:srgbClr val="C5E0B4"/>
    <a:srgbClr val="03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25" autoAdjust="0"/>
    <p:restoredTop sz="59176" autoAdjust="0"/>
  </p:normalViewPr>
  <p:slideViewPr>
    <p:cSldViewPr snapToGrid="0" showGuides="1">
      <p:cViewPr varScale="1">
        <p:scale>
          <a:sx n="91" d="100"/>
          <a:sy n="91" d="100"/>
        </p:scale>
        <p:origin x="139" y="7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2" d="100"/>
          <a:sy n="62" d="100"/>
        </p:scale>
        <p:origin x="2957"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DF4B6F5-520D-4607-BD28-DB7CB5634220}"/>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a:extLst>
              <a:ext uri="{FF2B5EF4-FFF2-40B4-BE49-F238E27FC236}">
                <a16:creationId xmlns:a16="http://schemas.microsoft.com/office/drawing/2014/main" id="{BD98483A-72B9-4C8D-8057-FBDBA290595B}"/>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15CBCB9E-4686-42C2-8C94-4194A3E02D2B}" type="datetimeFigureOut">
              <a:rPr lang="zh-CN" altLang="en-US" smtClean="0"/>
              <a:t>2022/1/13</a:t>
            </a:fld>
            <a:endParaRPr lang="zh-CN" altLang="en-US"/>
          </a:p>
        </p:txBody>
      </p:sp>
      <p:sp>
        <p:nvSpPr>
          <p:cNvPr id="4" name="页脚占位符 3">
            <a:extLst>
              <a:ext uri="{FF2B5EF4-FFF2-40B4-BE49-F238E27FC236}">
                <a16:creationId xmlns:a16="http://schemas.microsoft.com/office/drawing/2014/main" id="{09BDFDA9-2319-46D6-887B-9EE2A44F6E1A}"/>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a:extLst>
              <a:ext uri="{FF2B5EF4-FFF2-40B4-BE49-F238E27FC236}">
                <a16:creationId xmlns:a16="http://schemas.microsoft.com/office/drawing/2014/main" id="{326ED194-75F9-4485-8EAE-5227C3CB31C8}"/>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8D6EA355-1633-431C-9FD7-BB2E98156C06}" type="slidenum">
              <a:rPr lang="zh-CN" altLang="en-US" smtClean="0"/>
              <a:t>‹#›</a:t>
            </a:fld>
            <a:endParaRPr lang="zh-CN" altLang="en-US"/>
          </a:p>
        </p:txBody>
      </p:sp>
    </p:spTree>
    <p:extLst>
      <p:ext uri="{BB962C8B-B14F-4D97-AF65-F5344CB8AC3E}">
        <p14:creationId xmlns:p14="http://schemas.microsoft.com/office/powerpoint/2010/main" val="45079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DAF7020D-062E-41BC-A699-A7B3427D8CC2}" type="datetimeFigureOut">
              <a:rPr lang="zh-CN" altLang="en-US" smtClean="0"/>
              <a:t>2022/1/13</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85A48CC1-E4FE-424E-8EC0-F8635A798222}" type="slidenum">
              <a:rPr lang="zh-CN" altLang="en-US" smtClean="0"/>
              <a:t>‹#›</a:t>
            </a:fld>
            <a:endParaRPr lang="zh-CN" altLang="en-US"/>
          </a:p>
        </p:txBody>
      </p:sp>
    </p:spTree>
    <p:extLst>
      <p:ext uri="{BB962C8B-B14F-4D97-AF65-F5344CB8AC3E}">
        <p14:creationId xmlns:p14="http://schemas.microsoft.com/office/powerpoint/2010/main" val="4270312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I’m Weijiang Xiong, and today I’m very happy to share my project with </a:t>
            </a:r>
            <a:r>
              <a:rPr lang="en-US" altLang="zh-CN"/>
              <a:t>you.</a:t>
            </a:r>
          </a:p>
          <a:p>
            <a:endParaRPr lang="en-US" altLang="zh-CN" dirty="0"/>
          </a:p>
          <a:p>
            <a:r>
              <a:rPr lang="en-US" altLang="zh-CN" dirty="0"/>
              <a:t>This semester I’m working on Action recognition for self-driving cars with Lorenzo and </a:t>
            </a:r>
            <a:r>
              <a:rPr lang="en-US" altLang="zh-CN"/>
              <a:t>Taylor.</a:t>
            </a:r>
          </a:p>
        </p:txBody>
      </p:sp>
      <p:sp>
        <p:nvSpPr>
          <p:cNvPr id="4" name="灯片编号占位符 3"/>
          <p:cNvSpPr>
            <a:spLocks noGrp="1"/>
          </p:cNvSpPr>
          <p:nvPr>
            <p:ph type="sldNum" sz="quarter" idx="5"/>
          </p:nvPr>
        </p:nvSpPr>
        <p:spPr/>
        <p:txBody>
          <a:bodyPr/>
          <a:lstStyle/>
          <a:p>
            <a:fld id="{85A48CC1-E4FE-424E-8EC0-F8635A798222}" type="slidenum">
              <a:rPr lang="zh-CN" altLang="en-US" smtClean="0"/>
              <a:t>0</a:t>
            </a:fld>
            <a:endParaRPr lang="zh-CN" altLang="en-US"/>
          </a:p>
        </p:txBody>
      </p:sp>
    </p:spTree>
    <p:extLst>
      <p:ext uri="{BB962C8B-B14F-4D97-AF65-F5344CB8AC3E}">
        <p14:creationId xmlns:p14="http://schemas.microsoft.com/office/powerpoint/2010/main" val="325394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To tackle the class imbalance problem, we first need additional metrics because accuracy alone could be misleading </a:t>
            </a:r>
          </a:p>
          <a:p>
            <a:endParaRPr lang="en-US" altLang="zh-CN" dirty="0"/>
          </a:p>
          <a:p>
            <a:r>
              <a:rPr lang="en-US" altLang="zh-CN"/>
              <a:t>we can use the average F1 score again, and </a:t>
            </a:r>
            <a:r>
              <a:rPr lang="en-US" altLang="zh-CN" dirty="0"/>
              <a:t>the model get low score if it always predicts the majority </a:t>
            </a:r>
            <a:r>
              <a:rPr lang="en-US" altLang="zh-CN"/>
              <a:t>class </a:t>
            </a:r>
          </a:p>
          <a:p>
            <a:endParaRPr lang="en-US" altLang="zh-CN"/>
          </a:p>
          <a:p>
            <a:r>
              <a:rPr lang="en-US" altLang="zh-CN"/>
              <a:t>Besides, the class imbalance problem could overwhelm the training progress, therefore we have to focus on a suitable set of actions.</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As a result, we decided to selected these five actions, walking standing sitting bending and biking. </a:t>
            </a:r>
          </a:p>
          <a:p>
            <a:endParaRPr lang="en-US" altLang="zh-CN"/>
          </a:p>
          <a:p>
            <a:r>
              <a:rPr lang="en-US" altLang="zh-CN"/>
              <a:t>In general, pifpaf correctly detects about 74% of all the annotated persons, Therefore the selected dataset still has reasonable quality. </a:t>
            </a:r>
          </a:p>
          <a:p>
            <a:endParaRPr lang="en-US" altLang="zh-CN"/>
          </a:p>
          <a:p>
            <a:r>
              <a:rPr lang="en-US" altLang="zh-CN"/>
              <a:t>slurm-780243_4294967294</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9</a:t>
            </a:fld>
            <a:endParaRPr lang="zh-CN" altLang="en-US"/>
          </a:p>
        </p:txBody>
      </p:sp>
    </p:spTree>
    <p:extLst>
      <p:ext uri="{BB962C8B-B14F-4D97-AF65-F5344CB8AC3E}">
        <p14:creationId xmlns:p14="http://schemas.microsoft.com/office/powerpoint/2010/main" val="1300143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here are the results after selecting the actions. </a:t>
            </a:r>
          </a:p>
          <a:p>
            <a:endParaRPr lang="en-US" altLang="zh-CN"/>
          </a:p>
          <a:p>
            <a:r>
              <a:rPr lang="en-US" altLang="zh-CN"/>
              <a:t>The multitask poseact was trained on the original titan dataset, and tested on these selected actions. </a:t>
            </a:r>
          </a:p>
          <a:p>
            <a:r>
              <a:rPr lang="en-US" altLang="zh-CN"/>
              <a:t>probably it has been overwhelmed by “none of the above”, and thus has bad performance</a:t>
            </a:r>
          </a:p>
          <a:p>
            <a:endParaRPr lang="en-US" altLang="zh-CN"/>
          </a:p>
          <a:p>
            <a:r>
              <a:rPr lang="en-US" altLang="zh-CN"/>
              <a:t>When we train the models on selected actions, we find the temporal model can better classify walking and standing, while the single frame model is better for sitting, bending and biking. </a:t>
            </a:r>
          </a:p>
          <a:p>
            <a:endParaRPr lang="en-US" altLang="zh-CN"/>
          </a:p>
          <a:p>
            <a:r>
              <a:rPr lang="en-US" altLang="zh-CN"/>
              <a:t>Here are a few recognition examples from the single frame model, and we can see the model works ok for these actions</a:t>
            </a:r>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10</a:t>
            </a:fld>
            <a:endParaRPr lang="zh-CN" altLang="en-US"/>
          </a:p>
        </p:txBody>
      </p:sp>
    </p:spTree>
    <p:extLst>
      <p:ext uri="{BB962C8B-B14F-4D97-AF65-F5344CB8AC3E}">
        <p14:creationId xmlns:p14="http://schemas.microsoft.com/office/powerpoint/2010/main" val="205081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For TITAN dataset, it’s effective to use relative keypoint coordinates, instead of absolute coordinates. </a:t>
            </a:r>
          </a:p>
          <a:p>
            <a:endParaRPr lang="en-US" altLang="zh-CN"/>
          </a:p>
          <a:p>
            <a:r>
              <a:rPr lang="en-US" altLang="zh-CN"/>
              <a:t>Pifpaf gives 17 keypoints for a person, and we transform them into one center point plus 17 relative coordinates</a:t>
            </a:r>
          </a:p>
          <a:p>
            <a:endParaRPr lang="en-US" altLang="zh-CN"/>
          </a:p>
          <a:p>
            <a:r>
              <a:rPr lang="en-US" altLang="zh-CN"/>
              <a:t>A reason is that there are multiple persons in an image, but their actions are not related with their locations. </a:t>
            </a:r>
          </a:p>
          <a:p>
            <a:endParaRPr lang="en-US" altLang="zh-CN"/>
          </a:p>
          <a:p>
            <a:r>
              <a:rPr lang="en-US" altLang="zh-CN"/>
              <a:t>if we use absolute coordinates, the average F1 will degrade significantly but the center point doesn’t matter that much </a:t>
            </a:r>
          </a:p>
          <a:p>
            <a:endParaRPr lang="en-US" altLang="zh-CN"/>
          </a:p>
          <a:p>
            <a:r>
              <a:rPr lang="en-US" altLang="zh-CN"/>
              <a:t>Besides, when using temporal models, we need object track IDs to connect new poses to previous ones, and using the groundtruth track ID generally works better than pifpaf track ID</a:t>
            </a:r>
          </a:p>
          <a:p>
            <a:endParaRPr lang="en-US" altLang="zh-CN"/>
          </a:p>
          <a:p>
            <a:endParaRPr lang="en-US" altLang="zh-CN"/>
          </a:p>
          <a:p>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11</a:t>
            </a:fld>
            <a:endParaRPr lang="zh-CN" altLang="en-US"/>
          </a:p>
        </p:txBody>
      </p:sp>
    </p:spTree>
    <p:extLst>
      <p:ext uri="{BB962C8B-B14F-4D97-AF65-F5344CB8AC3E}">
        <p14:creationId xmlns:p14="http://schemas.microsoft.com/office/powerpoint/2010/main" val="971432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After these studies, I conducted a few explorative experiments</a:t>
            </a:r>
          </a:p>
          <a:p>
            <a:endParaRPr lang="en-US" altLang="zh-CN"/>
          </a:p>
          <a:p>
            <a:r>
              <a:rPr lang="en-US" altLang="zh-CN"/>
              <a:t>in TCG, I tired to project the 3D poses onto the image plane of a virtual camera, the accuracy becomes 20% lower than before. </a:t>
            </a:r>
          </a:p>
          <a:p>
            <a:r>
              <a:rPr lang="en-US" altLang="zh-CN"/>
              <a:t>Because it could be difficult to choose a proper camera pose</a:t>
            </a:r>
          </a:p>
          <a:p>
            <a:endParaRPr lang="en-US" altLang="zh-CN"/>
          </a:p>
          <a:p>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12</a:t>
            </a:fld>
            <a:endParaRPr lang="zh-CN" altLang="en-US"/>
          </a:p>
        </p:txBody>
      </p:sp>
    </p:spTree>
    <p:extLst>
      <p:ext uri="{BB962C8B-B14F-4D97-AF65-F5344CB8AC3E}">
        <p14:creationId xmlns:p14="http://schemas.microsoft.com/office/powerpoint/2010/main" val="50302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TITAN, I tried to add phone related actions to the selected action set, but we only have 25% F1 score</a:t>
            </a:r>
          </a:p>
          <a:p>
            <a:endParaRPr lang="en-US" altLang="zh-CN"/>
          </a:p>
          <a:p>
            <a:r>
              <a:rPr lang="en-US" altLang="zh-CN"/>
              <a:t>because they are highly context-dependent, for example this gentleman is talking on the phone, but this lady who has a similar pose is not talking on the phone, however we can’t know this with poses alone </a:t>
            </a:r>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13</a:t>
            </a:fld>
            <a:endParaRPr lang="zh-CN" altLang="en-US"/>
          </a:p>
        </p:txBody>
      </p:sp>
    </p:spTree>
    <p:extLst>
      <p:ext uri="{BB962C8B-B14F-4D97-AF65-F5344CB8AC3E}">
        <p14:creationId xmlns:p14="http://schemas.microsoft.com/office/powerpoint/2010/main" val="39343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As for the CASR dataset, our models have good performance on testset, but no on youtube videos</a:t>
            </a:r>
          </a:p>
          <a:p>
            <a:endParaRPr lang="en-US" altLang="zh-CN"/>
          </a:p>
          <a:p>
            <a:r>
              <a:rPr lang="en-US" altLang="zh-CN"/>
              <a:t>The reason is that, when making the dataset, the actors use standard arm signal, like this image, but in real life, people are quite casual. So this is probably an out-of-distribution problem. </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14</a:t>
            </a:fld>
            <a:endParaRPr lang="zh-CN" altLang="en-US"/>
          </a:p>
        </p:txBody>
      </p:sp>
    </p:spTree>
    <p:extLst>
      <p:ext uri="{BB962C8B-B14F-4D97-AF65-F5344CB8AC3E}">
        <p14:creationId xmlns:p14="http://schemas.microsoft.com/office/powerpoint/2010/main" val="1362208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summary, this project has been an excellent journey to me. </a:t>
            </a:r>
          </a:p>
          <a:p>
            <a:r>
              <a:rPr lang="en-US" altLang="zh-CN"/>
              <a:t>I learned about action recognition, created my own code base, conducted experiments and finally explored some ideas. </a:t>
            </a:r>
          </a:p>
          <a:p>
            <a:endParaRPr lang="en-US" altLang="zh-CN"/>
          </a:p>
          <a:p>
            <a:r>
              <a:rPr lang="en-US" altLang="zh-CN"/>
              <a:t>My key findings are these. </a:t>
            </a:r>
          </a:p>
          <a:p>
            <a:r>
              <a:rPr lang="en-US" altLang="zh-CN"/>
              <a:t>First, a basic feed forward network works ok</a:t>
            </a:r>
          </a:p>
          <a:p>
            <a:r>
              <a:rPr lang="en-US" altLang="zh-CN"/>
              <a:t>second, we can use relative keypoint coordinates</a:t>
            </a:r>
          </a:p>
          <a:p>
            <a:r>
              <a:rPr lang="en-US" altLang="zh-CN"/>
              <a:t>finally, we need to take care of the out-of-distribution problem </a:t>
            </a:r>
          </a:p>
          <a:p>
            <a:endParaRPr lang="en-US" altLang="zh-CN"/>
          </a:p>
          <a:p>
            <a:r>
              <a:rPr lang="en-US" altLang="zh-CN"/>
              <a:t>In the future, we can try more advanced models or more features, and it would also be interesting to investigate the out-of-distribution performance. </a:t>
            </a:r>
          </a:p>
          <a:p>
            <a:endParaRPr lang="en-US" altLang="zh-CN"/>
          </a:p>
          <a:p>
            <a:r>
              <a:rPr lang="en-US" altLang="zh-CN"/>
              <a:t>That’s all about my project, thanks for listening. </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15</a:t>
            </a:fld>
            <a:endParaRPr lang="zh-CN" altLang="en-US"/>
          </a:p>
        </p:txBody>
      </p:sp>
    </p:spTree>
    <p:extLst>
      <p:ext uri="{BB962C8B-B14F-4D97-AF65-F5344CB8AC3E}">
        <p14:creationId xmlns:p14="http://schemas.microsoft.com/office/powerpoint/2010/main" val="1617246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ea typeface="黑体" panose="02010609060101010101" pitchFamily="49" charset="-122"/>
                <a:cs typeface="Times New Roman" panose="02020603050405020304" pitchFamily="18" charset="0"/>
              </a:rPr>
              <a:t>Action recognition means Identifying people’s actions in a video or image sequence</a:t>
            </a:r>
          </a:p>
          <a:p>
            <a:endParaRPr lang="en-US" altLang="zh-CN"/>
          </a:p>
          <a:p>
            <a:r>
              <a:rPr lang="en-US" altLang="zh-CN"/>
              <a:t>in </a:t>
            </a:r>
            <a:r>
              <a:rPr lang="en-US" altLang="zh-CN" dirty="0"/>
              <a:t>this image, we can easily tell that this man is cycling, these people are walking.</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a:t>
            </a:fld>
            <a:endParaRPr lang="zh-CN" altLang="en-US"/>
          </a:p>
        </p:txBody>
      </p:sp>
    </p:spTree>
    <p:extLst>
      <p:ext uri="{BB962C8B-B14F-4D97-AF65-F5344CB8AC3E}">
        <p14:creationId xmlns:p14="http://schemas.microsoft.com/office/powerpoint/2010/main" val="227697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Action recognition is </a:t>
            </a:r>
            <a:r>
              <a:rPr lang="en-US" altLang="zh-CN" dirty="0"/>
              <a:t>important </a:t>
            </a:r>
            <a:r>
              <a:rPr lang="en-US" altLang="zh-CN"/>
              <a:t>for decision making of self-driving cars</a:t>
            </a:r>
          </a:p>
          <a:p>
            <a:endParaRPr lang="en-US" altLang="zh-CN"/>
          </a:p>
          <a:p>
            <a:r>
              <a:rPr lang="en-US" altLang="zh-CN"/>
              <a:t>and precisely, we </a:t>
            </a:r>
            <a:r>
              <a:rPr lang="en-US" altLang="zh-CN" dirty="0"/>
              <a:t>take a video or a sequence </a:t>
            </a:r>
            <a:r>
              <a:rPr lang="en-US" altLang="zh-CN"/>
              <a:t>of images, then predict people’s actions</a:t>
            </a:r>
            <a:endParaRPr lang="en-US" altLang="zh-CN" dirty="0"/>
          </a:p>
          <a:p>
            <a:endParaRPr lang="en-US" altLang="zh-CN" dirty="0"/>
          </a:p>
          <a:p>
            <a:r>
              <a:rPr lang="en-US" altLang="zh-CN" dirty="0"/>
              <a:t>In my project, I work with pose based methods</a:t>
            </a:r>
          </a:p>
          <a:p>
            <a:endParaRPr lang="en-US" altLang="zh-CN" dirty="0"/>
          </a:p>
          <a:p>
            <a:r>
              <a:rPr lang="en-US" altLang="zh-CN"/>
              <a:t>Because poses </a:t>
            </a:r>
            <a:r>
              <a:rPr lang="en-US" altLang="zh-CN" dirty="0"/>
              <a:t>are light-weight but </a:t>
            </a:r>
            <a:r>
              <a:rPr lang="en-US" altLang="zh-CN" sz="1200" dirty="0">
                <a:ea typeface="黑体" panose="02010609060101010101" pitchFamily="49" charset="-122"/>
                <a:cs typeface="Times New Roman" panose="02020603050405020304" pitchFamily="18" charset="0"/>
              </a:rPr>
              <a:t>highly</a:t>
            </a:r>
            <a:r>
              <a:rPr lang="en-US" altLang="zh-CN" dirty="0"/>
              <a:t> informative, and we can easily recognize what these people are doing, even if we just see a few points</a:t>
            </a:r>
          </a:p>
          <a:p>
            <a:endParaRPr lang="en-US" altLang="zh-CN" dirty="0"/>
          </a:p>
          <a:p>
            <a:r>
              <a:rPr lang="en-US" altLang="zh-CN" dirty="0"/>
              <a:t>Besides, there has been successful work </a:t>
            </a:r>
            <a:r>
              <a:rPr lang="en-US" altLang="zh-CN"/>
              <a:t>on pose based vision</a:t>
            </a:r>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2</a:t>
            </a:fld>
            <a:endParaRPr lang="zh-CN" altLang="en-US"/>
          </a:p>
        </p:txBody>
      </p:sp>
    </p:spTree>
    <p:extLst>
      <p:ext uri="{BB962C8B-B14F-4D97-AF65-F5344CB8AC3E}">
        <p14:creationId xmlns:p14="http://schemas.microsoft.com/office/powerpoint/2010/main" val="1256642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literature, people usually use 3D CNNs for action recognition, but they are computationally expensive </a:t>
            </a:r>
          </a:p>
          <a:p>
            <a:endParaRPr lang="en-US" altLang="zh-CN"/>
          </a:p>
          <a:p>
            <a:r>
              <a:rPr lang="en-US" altLang="zh-CN"/>
              <a:t>Meanwhile, Monoloco takes 2D human poses from pifpaf, and predict the 3D location and uncertainty of the persons</a:t>
            </a:r>
          </a:p>
          <a:p>
            <a:endParaRPr lang="en-US" altLang="zh-CN"/>
          </a:p>
          <a:p>
            <a:r>
              <a:rPr lang="en-US" altLang="zh-CN"/>
              <a:t>Inspired by this, I will use a similar architecture and modify the network according to the datasets</a:t>
            </a:r>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3</a:t>
            </a:fld>
            <a:endParaRPr lang="zh-CN" altLang="en-US"/>
          </a:p>
        </p:txBody>
      </p:sp>
    </p:spTree>
    <p:extLst>
      <p:ext uri="{BB962C8B-B14F-4D97-AF65-F5344CB8AC3E}">
        <p14:creationId xmlns:p14="http://schemas.microsoft.com/office/powerpoint/2010/main" val="295531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So let’s look at the three datasets first, </a:t>
            </a:r>
          </a:p>
          <a:p>
            <a:endParaRPr lang="en-US" altLang="zh-CN" dirty="0"/>
          </a:p>
          <a:p>
            <a:r>
              <a:rPr lang="en-US" altLang="zh-CN"/>
              <a:t>TCG contains 3d body poses for traffic control gesture, and it has cross-subject and cross-view evaluation protocols to cover variations in actors and view points </a:t>
            </a:r>
          </a:p>
          <a:p>
            <a:endParaRPr lang="en-US" altLang="zh-CN" dirty="0"/>
          </a:p>
          <a:p>
            <a:r>
              <a:rPr lang="en-US" altLang="zh-CN" dirty="0"/>
              <a:t>The titan </a:t>
            </a:r>
            <a:r>
              <a:rPr lang="en-US" altLang="zh-CN"/>
              <a:t>dataset has video </a:t>
            </a:r>
            <a:r>
              <a:rPr lang="en-US" altLang="zh-CN" dirty="0"/>
              <a:t>clips from an </a:t>
            </a:r>
            <a:r>
              <a:rPr lang="en-US" altLang="zh-CN"/>
              <a:t>onboard camera, and people’s </a:t>
            </a:r>
            <a:r>
              <a:rPr lang="en-US" altLang="zh-CN" dirty="0"/>
              <a:t>actions are </a:t>
            </a:r>
            <a:r>
              <a:rPr lang="en-US" altLang="zh-CN"/>
              <a:t>organized into five groups, </a:t>
            </a:r>
            <a:r>
              <a:rPr lang="en-US" altLang="zh-CN" dirty="0"/>
              <a:t>from individual </a:t>
            </a:r>
            <a:r>
              <a:rPr lang="en-US" altLang="zh-CN"/>
              <a:t>actions to </a:t>
            </a:r>
            <a:r>
              <a:rPr lang="en-US" altLang="zh-CN" dirty="0"/>
              <a:t>those involving </a:t>
            </a:r>
            <a:r>
              <a:rPr lang="en-US" altLang="zh-CN"/>
              <a:t>the context</a:t>
            </a:r>
          </a:p>
          <a:p>
            <a:endParaRPr lang="en-US" altLang="zh-CN"/>
          </a:p>
          <a:p>
            <a:r>
              <a:rPr lang="en-US" altLang="zh-CN"/>
              <a:t>CASR dataset contains video sequences for cyclist arm signal, with additional test videos from youtube</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4</a:t>
            </a:fld>
            <a:endParaRPr lang="zh-CN" altLang="en-US"/>
          </a:p>
        </p:txBody>
      </p:sp>
    </p:spTree>
    <p:extLst>
      <p:ext uri="{BB962C8B-B14F-4D97-AF65-F5344CB8AC3E}">
        <p14:creationId xmlns:p14="http://schemas.microsoft.com/office/powerpoint/2010/main" val="4091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Our model is called poseact</a:t>
            </a:r>
          </a:p>
          <a:p>
            <a:endParaRPr lang="en-US" altLang="zh-CN"/>
          </a:p>
          <a:p>
            <a:r>
              <a:rPr lang="en-US" altLang="zh-CN"/>
              <a:t>the </a:t>
            </a:r>
            <a:r>
              <a:rPr lang="en-US" altLang="zh-CN" dirty="0"/>
              <a:t>base network remains </a:t>
            </a:r>
            <a:r>
              <a:rPr lang="en-US" altLang="zh-CN"/>
              <a:t>the same as MonoLoco, we embed the keypoints with linear layers </a:t>
            </a:r>
            <a:r>
              <a:rPr lang="en-US" altLang="zh-CN" dirty="0"/>
              <a:t>and then put the features </a:t>
            </a:r>
            <a:r>
              <a:rPr lang="en-US" altLang="zh-CN"/>
              <a:t>to a prediction </a:t>
            </a:r>
            <a:r>
              <a:rPr lang="en-US" altLang="zh-CN" dirty="0"/>
              <a:t>head.</a:t>
            </a:r>
          </a:p>
          <a:p>
            <a:endParaRPr lang="en-US" altLang="zh-CN" dirty="0"/>
          </a:p>
          <a:p>
            <a:r>
              <a:rPr lang="en-US" altLang="zh-CN"/>
              <a:t>As a general notation, the prediction head of poseact consists of multiple linear layers, one layer for one action group. </a:t>
            </a:r>
          </a:p>
          <a:p>
            <a:endParaRPr lang="en-US" altLang="zh-CN"/>
          </a:p>
          <a:p>
            <a:r>
              <a:rPr lang="en-US" altLang="zh-CN"/>
              <a:t>and the temporal model has an LSTM to process the features over time</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5</a:t>
            </a:fld>
            <a:endParaRPr lang="zh-CN" altLang="en-US"/>
          </a:p>
        </p:txBody>
      </p:sp>
    </p:spTree>
    <p:extLst>
      <p:ext uri="{BB962C8B-B14F-4D97-AF65-F5344CB8AC3E}">
        <p14:creationId xmlns:p14="http://schemas.microsoft.com/office/powerpoint/2010/main" val="3569884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that’s </a:t>
            </a:r>
            <a:r>
              <a:rPr lang="en-US" altLang="zh-CN"/>
              <a:t>the models</a:t>
            </a:r>
            <a:r>
              <a:rPr lang="en-US" altLang="zh-CN" dirty="0"/>
              <a:t>, let’s see how </a:t>
            </a:r>
            <a:r>
              <a:rPr lang="en-US" altLang="zh-CN"/>
              <a:t>they work on TCG</a:t>
            </a:r>
            <a:endParaRPr lang="en-US" altLang="zh-CN" dirty="0"/>
          </a:p>
          <a:p>
            <a:endParaRPr lang="en-US" altLang="zh-CN" dirty="0"/>
          </a:p>
          <a:p>
            <a:r>
              <a:rPr lang="en-US" altLang="zh-CN" dirty="0"/>
              <a:t>The TCG </a:t>
            </a:r>
            <a:r>
              <a:rPr lang="en-US" altLang="zh-CN"/>
              <a:t>paper compared 8 baseline models </a:t>
            </a:r>
            <a:r>
              <a:rPr lang="en-US" altLang="zh-CN" dirty="0"/>
              <a:t>using accuracy, jaccard index and F1 score.</a:t>
            </a:r>
          </a:p>
          <a:p>
            <a:endParaRPr lang="en-US" altLang="zh-CN" dirty="0"/>
          </a:p>
          <a:p>
            <a:r>
              <a:rPr lang="en-US" altLang="zh-CN"/>
              <a:t>our </a:t>
            </a:r>
            <a:r>
              <a:rPr lang="en-US" altLang="zh-CN" dirty="0"/>
              <a:t>temporal model is better than all </a:t>
            </a:r>
            <a:r>
              <a:rPr lang="en-US" altLang="zh-CN"/>
              <a:t>the baselines</a:t>
            </a:r>
            <a:endParaRPr lang="en-US" altLang="zh-CN" dirty="0"/>
          </a:p>
          <a:p>
            <a:endParaRPr lang="en-US" altLang="zh-CN" dirty="0"/>
          </a:p>
          <a:p>
            <a:r>
              <a:rPr lang="en-US" altLang="zh-CN"/>
              <a:t>Meanwhile, </a:t>
            </a:r>
            <a:r>
              <a:rPr lang="en-US" altLang="zh-CN" dirty="0"/>
              <a:t>the single frame model is quite close to the temporal model, so we know temporal information helps but may not be crucial in TCG</a:t>
            </a:r>
          </a:p>
          <a:p>
            <a:endParaRPr lang="en-US" altLang="zh-CN" dirty="0"/>
          </a:p>
          <a:p>
            <a:r>
              <a:rPr lang="en-US" altLang="zh-CN" dirty="0"/>
              <a:t>Besides</a:t>
            </a:r>
            <a:r>
              <a:rPr lang="en-US" altLang="zh-CN"/>
              <a:t>, although our model is simple, its performance is still comparable to some complicated models</a:t>
            </a:r>
          </a:p>
          <a:p>
            <a:endParaRPr lang="en-US" altLang="zh-CN" dirty="0"/>
          </a:p>
          <a:p>
            <a:r>
              <a:rPr lang="en-US" altLang="zh-CN" dirty="0"/>
              <a:t>the slurm job number </a:t>
            </a:r>
            <a:r>
              <a:rPr lang="en-US" altLang="zh-CN"/>
              <a:t>for poseact </a:t>
            </a:r>
            <a:r>
              <a:rPr lang="en-US" altLang="zh-CN" dirty="0"/>
              <a:t>are 779136 and 779137, and those for the Temporal model are 779140 779141</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6</a:t>
            </a:fld>
            <a:endParaRPr lang="zh-CN" altLang="en-US"/>
          </a:p>
        </p:txBody>
      </p:sp>
    </p:spTree>
    <p:extLst>
      <p:ext uri="{BB962C8B-B14F-4D97-AF65-F5344CB8AC3E}">
        <p14:creationId xmlns:p14="http://schemas.microsoft.com/office/powerpoint/2010/main" val="111181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now </a:t>
            </a:r>
            <a:r>
              <a:rPr lang="en-US" altLang="zh-CN" dirty="0"/>
              <a:t>we move on to titan</a:t>
            </a:r>
            <a:r>
              <a:rPr lang="en-US" altLang="zh-CN"/>
              <a:t>, poseact has </a:t>
            </a:r>
            <a:r>
              <a:rPr lang="en-US" altLang="zh-CN" dirty="0"/>
              <a:t>80% accuracy, which looks perfectly fine, but the truth is actually the opposite</a:t>
            </a:r>
          </a:p>
          <a:p>
            <a:endParaRPr lang="en-US" altLang="zh-CN" dirty="0"/>
          </a:p>
          <a:p>
            <a:r>
              <a:rPr lang="en-US" altLang="zh-CN" dirty="0"/>
              <a:t>slurm-780243_4294967294</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7</a:t>
            </a:fld>
            <a:endParaRPr lang="zh-CN" altLang="en-US"/>
          </a:p>
        </p:txBody>
      </p:sp>
    </p:spTree>
    <p:extLst>
      <p:ext uri="{BB962C8B-B14F-4D97-AF65-F5344CB8AC3E}">
        <p14:creationId xmlns:p14="http://schemas.microsoft.com/office/powerpoint/2010/main" val="3838801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Because the dataset is highly imbalanced.</a:t>
            </a:r>
          </a:p>
          <a:p>
            <a:endParaRPr lang="en-US" altLang="zh-CN" dirty="0"/>
          </a:p>
          <a:p>
            <a:r>
              <a:rPr lang="en-US" altLang="zh-CN" dirty="0"/>
              <a:t>For example, </a:t>
            </a:r>
            <a:r>
              <a:rPr lang="en-US" altLang="zh-CN"/>
              <a:t>in the communicative actions, </a:t>
            </a:r>
            <a:r>
              <a:rPr lang="en-US" altLang="zh-CN" dirty="0"/>
              <a:t>more than 80% are “none of the above</a:t>
            </a:r>
            <a:r>
              <a:rPr lang="en-US" altLang="zh-CN"/>
              <a:t>”, </a:t>
            </a:r>
          </a:p>
          <a:p>
            <a:r>
              <a:rPr lang="en-US" altLang="zh-CN"/>
              <a:t>And </a:t>
            </a:r>
            <a:r>
              <a:rPr lang="en-US" altLang="zh-CN" dirty="0"/>
              <a:t>our model is simply giving “none of the above” all the time, which is bad.</a:t>
            </a:r>
          </a:p>
          <a:p>
            <a:endParaRPr lang="en-US" altLang="zh-CN" dirty="0"/>
          </a:p>
          <a:p>
            <a:r>
              <a:rPr lang="en-US" altLang="zh-CN" dirty="0"/>
              <a:t>slurm-780243_4294967294</a:t>
            </a:r>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8</a:t>
            </a:fld>
            <a:endParaRPr lang="zh-CN" altLang="en-US"/>
          </a:p>
        </p:txBody>
      </p:sp>
    </p:spTree>
    <p:extLst>
      <p:ext uri="{BB962C8B-B14F-4D97-AF65-F5344CB8AC3E}">
        <p14:creationId xmlns:p14="http://schemas.microsoft.com/office/powerpoint/2010/main" val="300766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66935-BCF0-4B73-B609-01FCD7098E4C}"/>
              </a:ext>
            </a:extLst>
          </p:cNvPr>
          <p:cNvSpPr>
            <a:spLocks noGrp="1"/>
          </p:cNvSpPr>
          <p:nvPr>
            <p:ph type="ctrTitle" hasCustomPrompt="1"/>
          </p:nvPr>
        </p:nvSpPr>
        <p:spPr>
          <a:xfrm>
            <a:off x="1524000" y="2631128"/>
            <a:ext cx="9144000" cy="576982"/>
          </a:xfrm>
        </p:spPr>
        <p:txBody>
          <a:bodyPr anchor="b">
            <a:normAutofit/>
          </a:bodyPr>
          <a:lstStyle>
            <a:lvl1pPr algn="ctr">
              <a:defRPr sz="3200" b="1">
                <a:latin typeface="+mj-lt"/>
                <a:ea typeface="+mj-ea"/>
              </a:defRPr>
            </a:lvl1pPr>
          </a:lstStyle>
          <a:p>
            <a:r>
              <a:rPr lang="en-US" altLang="zh-CN"/>
              <a:t>Title</a:t>
            </a:r>
            <a:endParaRPr lang="zh-CN" altLang="en-US" dirty="0"/>
          </a:p>
        </p:txBody>
      </p:sp>
      <p:sp>
        <p:nvSpPr>
          <p:cNvPr id="3" name="副标题 2">
            <a:extLst>
              <a:ext uri="{FF2B5EF4-FFF2-40B4-BE49-F238E27FC236}">
                <a16:creationId xmlns:a16="http://schemas.microsoft.com/office/drawing/2014/main" id="{64DFB827-1843-4A84-A209-8B2BC6502C28}"/>
              </a:ext>
            </a:extLst>
          </p:cNvPr>
          <p:cNvSpPr>
            <a:spLocks noGrp="1"/>
          </p:cNvSpPr>
          <p:nvPr>
            <p:ph type="subTitle" idx="1" hasCustomPrompt="1"/>
          </p:nvPr>
        </p:nvSpPr>
        <p:spPr>
          <a:xfrm>
            <a:off x="1524000" y="3980275"/>
            <a:ext cx="9144000" cy="478766"/>
          </a:xfrm>
        </p:spPr>
        <p:txBody>
          <a:bodyPr>
            <a:normAutofit/>
          </a:bodyPr>
          <a:lstStyle>
            <a:lvl1pPr marL="0" indent="0" algn="ctr">
              <a:buNone/>
              <a:defRPr sz="2800" b="0">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Name</a:t>
            </a:r>
            <a:endParaRPr lang="zh-CN" altLang="en-US" dirty="0"/>
          </a:p>
        </p:txBody>
      </p:sp>
      <p:sp>
        <p:nvSpPr>
          <p:cNvPr id="13" name="文本占位符 12">
            <a:extLst>
              <a:ext uri="{FF2B5EF4-FFF2-40B4-BE49-F238E27FC236}">
                <a16:creationId xmlns:a16="http://schemas.microsoft.com/office/drawing/2014/main" id="{391AED12-A5D8-4D26-B0E0-240564512295}"/>
              </a:ext>
            </a:extLst>
          </p:cNvPr>
          <p:cNvSpPr>
            <a:spLocks noGrp="1"/>
          </p:cNvSpPr>
          <p:nvPr>
            <p:ph type="body" sz="quarter" idx="14" hasCustomPrompt="1"/>
          </p:nvPr>
        </p:nvSpPr>
        <p:spPr>
          <a:xfrm>
            <a:off x="933090" y="1170997"/>
            <a:ext cx="5407325" cy="457200"/>
          </a:xfrm>
        </p:spPr>
        <p:txBody>
          <a:bodyPr/>
          <a:lstStyle>
            <a:lvl1pPr marL="0" indent="0" algn="l">
              <a:buNone/>
              <a:defRPr>
                <a:latin typeface="+mj-lt"/>
                <a:ea typeface="+mj-ea"/>
              </a:defRPr>
            </a:lvl1pPr>
          </a:lstStyle>
          <a:p>
            <a:pPr algn="l"/>
            <a:r>
              <a:rPr lang="en-US" altLang="zh-CN" sz="2800" b="0"/>
              <a:t>Subtitle</a:t>
            </a:r>
            <a:endParaRPr lang="zh-CN" altLang="en-US" sz="2800" b="0" dirty="0"/>
          </a:p>
        </p:txBody>
      </p:sp>
      <p:sp>
        <p:nvSpPr>
          <p:cNvPr id="16" name="文本占位符 15">
            <a:extLst>
              <a:ext uri="{FF2B5EF4-FFF2-40B4-BE49-F238E27FC236}">
                <a16:creationId xmlns:a16="http://schemas.microsoft.com/office/drawing/2014/main" id="{C5514421-33F4-4683-8813-5449B1656602}"/>
              </a:ext>
            </a:extLst>
          </p:cNvPr>
          <p:cNvSpPr>
            <a:spLocks noGrp="1"/>
          </p:cNvSpPr>
          <p:nvPr>
            <p:ph type="body" sz="quarter" idx="16" hasCustomPrompt="1"/>
          </p:nvPr>
        </p:nvSpPr>
        <p:spPr>
          <a:xfrm>
            <a:off x="6858000" y="1170997"/>
            <a:ext cx="4419600" cy="457200"/>
          </a:xfrm>
        </p:spPr>
        <p:txBody>
          <a:bodyPr/>
          <a:lstStyle>
            <a:lvl1pPr marL="0" indent="0" algn="r">
              <a:buNone/>
              <a:defRPr>
                <a:latin typeface="+mj-lt"/>
                <a:ea typeface="+mj-ea"/>
              </a:defRPr>
            </a:lvl1pPr>
          </a:lstStyle>
          <a:p>
            <a:pPr lvl="0"/>
            <a:r>
              <a:rPr lang="en-US" altLang="zh-CN"/>
              <a:t>Time and Place</a:t>
            </a:r>
            <a:endParaRPr lang="zh-CN" altLang="en-US" dirty="0"/>
          </a:p>
        </p:txBody>
      </p:sp>
      <p:sp>
        <p:nvSpPr>
          <p:cNvPr id="8" name="日期占位符 7">
            <a:extLst>
              <a:ext uri="{FF2B5EF4-FFF2-40B4-BE49-F238E27FC236}">
                <a16:creationId xmlns:a16="http://schemas.microsoft.com/office/drawing/2014/main" id="{A66C95DE-FDB7-4AC4-BD6F-CA49E9F1875A}"/>
              </a:ext>
            </a:extLst>
          </p:cNvPr>
          <p:cNvSpPr>
            <a:spLocks noGrp="1"/>
          </p:cNvSpPr>
          <p:nvPr>
            <p:ph type="dt" sz="half" idx="17"/>
          </p:nvPr>
        </p:nvSpPr>
        <p:spPr/>
        <p:txBody>
          <a:bodyPr/>
          <a:lstStyle/>
          <a:p>
            <a:fld id="{33D70B85-9567-41EF-93D1-9118F6FAE6D7}" type="datetime4">
              <a:rPr lang="en-US" altLang="zh-CN" smtClean="0"/>
              <a:t>January 13, 2022</a:t>
            </a:fld>
            <a:endParaRPr lang="zh-CN" altLang="en-US"/>
          </a:p>
        </p:txBody>
      </p:sp>
      <p:sp>
        <p:nvSpPr>
          <p:cNvPr id="9" name="页脚占位符 8">
            <a:extLst>
              <a:ext uri="{FF2B5EF4-FFF2-40B4-BE49-F238E27FC236}">
                <a16:creationId xmlns:a16="http://schemas.microsoft.com/office/drawing/2014/main" id="{82FB7DF4-7790-441C-B674-770DC3A84878}"/>
              </a:ext>
            </a:extLst>
          </p:cNvPr>
          <p:cNvSpPr>
            <a:spLocks noGrp="1"/>
          </p:cNvSpPr>
          <p:nvPr>
            <p:ph type="ftr" sz="quarter" idx="18"/>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96991236-0370-48AB-97AC-177D1B45564A}"/>
              </a:ext>
            </a:extLst>
          </p:cNvPr>
          <p:cNvSpPr>
            <a:spLocks noGrp="1"/>
          </p:cNvSpPr>
          <p:nvPr>
            <p:ph type="sldNum" sz="quarter" idx="19"/>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294039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0F47E-0CC2-4F04-A3E0-93C5B2008FC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3F08BAA-441F-4326-9367-3B08B2FF5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7A7D37-1156-49FC-AC73-6999FB5456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1A19FC-FF0F-4052-8983-84E0D072593F}"/>
              </a:ext>
            </a:extLst>
          </p:cNvPr>
          <p:cNvSpPr>
            <a:spLocks noGrp="1"/>
          </p:cNvSpPr>
          <p:nvPr>
            <p:ph type="dt" sz="half" idx="10"/>
          </p:nvPr>
        </p:nvSpPr>
        <p:spPr/>
        <p:txBody>
          <a:bodyPr/>
          <a:lstStyle/>
          <a:p>
            <a:fld id="{DA719967-14F6-4BE8-8102-631C6F5F9E23}" type="datetime4">
              <a:rPr lang="en-US" altLang="zh-CN" smtClean="0"/>
              <a:t>January 13, 2022</a:t>
            </a:fld>
            <a:endParaRPr lang="zh-CN" altLang="en-US"/>
          </a:p>
        </p:txBody>
      </p:sp>
      <p:sp>
        <p:nvSpPr>
          <p:cNvPr id="6" name="页脚占位符 5">
            <a:extLst>
              <a:ext uri="{FF2B5EF4-FFF2-40B4-BE49-F238E27FC236}">
                <a16:creationId xmlns:a16="http://schemas.microsoft.com/office/drawing/2014/main" id="{43D3AAB1-5300-445C-AB7E-C44EE484F963}"/>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9E1CA19E-04B7-41AF-9160-F3A2D822F2AB}"/>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862257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C622-8BA5-451B-8DE5-DDC969BD90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B24D953-9124-498E-8C44-FA2A17FFAC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445FB-8EEF-42DD-9F2C-4EC4D2177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52987A-244F-4372-B5D4-A97CAD2AF55F}"/>
              </a:ext>
            </a:extLst>
          </p:cNvPr>
          <p:cNvSpPr>
            <a:spLocks noGrp="1"/>
          </p:cNvSpPr>
          <p:nvPr>
            <p:ph type="dt" sz="half" idx="10"/>
          </p:nvPr>
        </p:nvSpPr>
        <p:spPr/>
        <p:txBody>
          <a:bodyPr/>
          <a:lstStyle/>
          <a:p>
            <a:fld id="{DA2CC0E3-9D60-4850-BF77-D4C1AE00E662}" type="datetime4">
              <a:rPr lang="en-US" altLang="zh-CN" smtClean="0"/>
              <a:t>January 13, 2022</a:t>
            </a:fld>
            <a:endParaRPr lang="zh-CN" altLang="en-US"/>
          </a:p>
        </p:txBody>
      </p:sp>
      <p:sp>
        <p:nvSpPr>
          <p:cNvPr id="6" name="页脚占位符 5">
            <a:extLst>
              <a:ext uri="{FF2B5EF4-FFF2-40B4-BE49-F238E27FC236}">
                <a16:creationId xmlns:a16="http://schemas.microsoft.com/office/drawing/2014/main" id="{98834934-7572-4A70-AE8E-EE85B42119CC}"/>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1196A392-6F4F-44A2-8426-79D89A5649F9}"/>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42054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C39BD-F583-4E4A-8A82-B58BFCAD1F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B6CF72-E247-4FBF-854B-1407C61C576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EDF27B-822C-4887-929C-2A4BEDF5F1ED}"/>
              </a:ext>
            </a:extLst>
          </p:cNvPr>
          <p:cNvSpPr>
            <a:spLocks noGrp="1"/>
          </p:cNvSpPr>
          <p:nvPr>
            <p:ph type="dt" sz="half" idx="10"/>
          </p:nvPr>
        </p:nvSpPr>
        <p:spPr/>
        <p:txBody>
          <a:bodyPr/>
          <a:lstStyle/>
          <a:p>
            <a:fld id="{076CB5AB-1548-4390-AB1D-EB1D58A9F1C7}" type="datetime4">
              <a:rPr lang="en-US" altLang="zh-CN" smtClean="0"/>
              <a:t>January 13, 2022</a:t>
            </a:fld>
            <a:endParaRPr lang="zh-CN" altLang="en-US"/>
          </a:p>
        </p:txBody>
      </p:sp>
      <p:sp>
        <p:nvSpPr>
          <p:cNvPr id="5" name="页脚占位符 4">
            <a:extLst>
              <a:ext uri="{FF2B5EF4-FFF2-40B4-BE49-F238E27FC236}">
                <a16:creationId xmlns:a16="http://schemas.microsoft.com/office/drawing/2014/main" id="{BDF3314A-4A8A-4FE2-BF01-E01C430159D2}"/>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4E698C21-8A1A-4923-98A0-32C4D0598732}"/>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4251530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7ED553-D8F7-4782-9DC6-ED101D54C5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B29F41E-B60A-4DB5-9A9C-05F03D0010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840F7F-BAE2-48D6-8F3F-17421AA87846}"/>
              </a:ext>
            </a:extLst>
          </p:cNvPr>
          <p:cNvSpPr>
            <a:spLocks noGrp="1"/>
          </p:cNvSpPr>
          <p:nvPr>
            <p:ph type="dt" sz="half" idx="10"/>
          </p:nvPr>
        </p:nvSpPr>
        <p:spPr/>
        <p:txBody>
          <a:bodyPr/>
          <a:lstStyle/>
          <a:p>
            <a:fld id="{0713BEB2-C54F-4482-A9A5-296A0C387809}" type="datetime4">
              <a:rPr lang="en-US" altLang="zh-CN" smtClean="0"/>
              <a:t>January 13, 2022</a:t>
            </a:fld>
            <a:endParaRPr lang="zh-CN" altLang="en-US"/>
          </a:p>
        </p:txBody>
      </p:sp>
      <p:sp>
        <p:nvSpPr>
          <p:cNvPr id="5" name="页脚占位符 4">
            <a:extLst>
              <a:ext uri="{FF2B5EF4-FFF2-40B4-BE49-F238E27FC236}">
                <a16:creationId xmlns:a16="http://schemas.microsoft.com/office/drawing/2014/main" id="{70604F73-48E0-4214-87F6-BCB333C089F1}"/>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663A7136-2791-4422-914E-D64D520D2925}"/>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08978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66935-BCF0-4B73-B609-01FCD7098E4C}"/>
              </a:ext>
            </a:extLst>
          </p:cNvPr>
          <p:cNvSpPr>
            <a:spLocks noGrp="1"/>
          </p:cNvSpPr>
          <p:nvPr>
            <p:ph type="ctrTitle" hasCustomPrompt="1"/>
          </p:nvPr>
        </p:nvSpPr>
        <p:spPr>
          <a:xfrm>
            <a:off x="1524000" y="2631128"/>
            <a:ext cx="9144000" cy="576982"/>
          </a:xfrm>
        </p:spPr>
        <p:txBody>
          <a:bodyPr anchor="b">
            <a:normAutofit/>
          </a:bodyPr>
          <a:lstStyle>
            <a:lvl1pPr algn="ctr">
              <a:defRPr sz="3200" b="1">
                <a:latin typeface="+mj-lt"/>
                <a:ea typeface="+mj-ea"/>
              </a:defRPr>
            </a:lvl1pPr>
          </a:lstStyle>
          <a:p>
            <a:r>
              <a:rPr lang="en-US" altLang="zh-CN"/>
              <a:t>Title</a:t>
            </a:r>
            <a:endParaRPr lang="zh-CN" altLang="en-US" dirty="0"/>
          </a:p>
        </p:txBody>
      </p:sp>
      <p:sp>
        <p:nvSpPr>
          <p:cNvPr id="3" name="副标题 2">
            <a:extLst>
              <a:ext uri="{FF2B5EF4-FFF2-40B4-BE49-F238E27FC236}">
                <a16:creationId xmlns:a16="http://schemas.microsoft.com/office/drawing/2014/main" id="{64DFB827-1843-4A84-A209-8B2BC6502C28}"/>
              </a:ext>
            </a:extLst>
          </p:cNvPr>
          <p:cNvSpPr>
            <a:spLocks noGrp="1"/>
          </p:cNvSpPr>
          <p:nvPr>
            <p:ph type="subTitle" idx="1" hasCustomPrompt="1"/>
          </p:nvPr>
        </p:nvSpPr>
        <p:spPr>
          <a:xfrm>
            <a:off x="1524000" y="3980275"/>
            <a:ext cx="9144000" cy="478766"/>
          </a:xfrm>
        </p:spPr>
        <p:txBody>
          <a:bodyPr>
            <a:normAutofit/>
          </a:bodyPr>
          <a:lstStyle>
            <a:lvl1pPr marL="0" indent="0" algn="ctr">
              <a:buNone/>
              <a:defRPr sz="2800" b="0">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Name</a:t>
            </a:r>
            <a:endParaRPr lang="zh-CN" altLang="en-US" dirty="0"/>
          </a:p>
        </p:txBody>
      </p:sp>
      <p:sp>
        <p:nvSpPr>
          <p:cNvPr id="7" name="AutoShape 7">
            <a:extLst>
              <a:ext uri="{FF2B5EF4-FFF2-40B4-BE49-F238E27FC236}">
                <a16:creationId xmlns:a16="http://schemas.microsoft.com/office/drawing/2014/main" id="{957C1C6D-07B8-4A9F-88D6-EE7F60209F16}"/>
              </a:ext>
            </a:extLst>
          </p:cNvPr>
          <p:cNvSpPr>
            <a:spLocks noChangeArrowheads="1"/>
          </p:cNvSpPr>
          <p:nvPr userDrawn="1"/>
        </p:nvSpPr>
        <p:spPr bwMode="auto">
          <a:xfrm>
            <a:off x="914400" y="1628801"/>
            <a:ext cx="10363200" cy="109537"/>
          </a:xfrm>
          <a:custGeom>
            <a:avLst/>
            <a:gdLst>
              <a:gd name="G0" fmla="+- 1003 0 0"/>
              <a:gd name="T0" fmla="*/ 0 w 1000"/>
              <a:gd name="T1" fmla="*/ 0 h 1000"/>
              <a:gd name="T2" fmla="*/ 1003 w 1000"/>
              <a:gd name="T3" fmla="*/ 0 h 1000"/>
              <a:gd name="T4" fmla="*/ 1003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3" y="0"/>
                </a:lnTo>
                <a:lnTo>
                  <a:pt x="1003" y="1000"/>
                </a:lnTo>
                <a:lnTo>
                  <a:pt x="0" y="1000"/>
                </a:lnTo>
                <a:close/>
              </a:path>
              <a:path w="1000" h="1000">
                <a:moveTo>
                  <a:pt x="0" y="0"/>
                </a:moveTo>
                <a:lnTo>
                  <a:pt x="1000" y="0"/>
                </a:lnTo>
              </a:path>
            </a:pathLst>
          </a:custGeom>
          <a:solidFill>
            <a:srgbClr val="C00000"/>
          </a:solidFill>
          <a:ln w="9525">
            <a:solidFill>
              <a:srgbClr val="C00000"/>
            </a:solidFill>
            <a:round/>
            <a:headEnd/>
            <a:tailEnd/>
          </a:ln>
        </p:spPr>
        <p:txBody>
          <a:bodyPr/>
          <a:lstStyle/>
          <a:p>
            <a:pPr algn="l">
              <a:spcBef>
                <a:spcPct val="0"/>
              </a:spcBef>
              <a:buClrTx/>
              <a:buFontTx/>
              <a:buNone/>
            </a:pPr>
            <a:endParaRPr lang="en-US" sz="2400" b="0" dirty="0"/>
          </a:p>
        </p:txBody>
      </p:sp>
      <p:sp>
        <p:nvSpPr>
          <p:cNvPr id="13" name="文本占位符 12">
            <a:extLst>
              <a:ext uri="{FF2B5EF4-FFF2-40B4-BE49-F238E27FC236}">
                <a16:creationId xmlns:a16="http://schemas.microsoft.com/office/drawing/2014/main" id="{391AED12-A5D8-4D26-B0E0-240564512295}"/>
              </a:ext>
            </a:extLst>
          </p:cNvPr>
          <p:cNvSpPr>
            <a:spLocks noGrp="1"/>
          </p:cNvSpPr>
          <p:nvPr>
            <p:ph type="body" sz="quarter" idx="14" hasCustomPrompt="1"/>
          </p:nvPr>
        </p:nvSpPr>
        <p:spPr>
          <a:xfrm>
            <a:off x="933090" y="1170997"/>
            <a:ext cx="5407325" cy="457200"/>
          </a:xfrm>
        </p:spPr>
        <p:txBody>
          <a:bodyPr/>
          <a:lstStyle>
            <a:lvl1pPr marL="0" indent="0" algn="l">
              <a:buNone/>
              <a:defRPr>
                <a:latin typeface="+mj-lt"/>
                <a:ea typeface="+mj-ea"/>
              </a:defRPr>
            </a:lvl1pPr>
          </a:lstStyle>
          <a:p>
            <a:pPr algn="l"/>
            <a:r>
              <a:rPr lang="en-US" altLang="zh-CN" sz="2800" b="0"/>
              <a:t>Subtitle</a:t>
            </a:r>
            <a:endParaRPr lang="zh-CN" altLang="en-US" sz="2800" b="0" dirty="0"/>
          </a:p>
        </p:txBody>
      </p:sp>
      <p:sp>
        <p:nvSpPr>
          <p:cNvPr id="16" name="文本占位符 15">
            <a:extLst>
              <a:ext uri="{FF2B5EF4-FFF2-40B4-BE49-F238E27FC236}">
                <a16:creationId xmlns:a16="http://schemas.microsoft.com/office/drawing/2014/main" id="{C5514421-33F4-4683-8813-5449B1656602}"/>
              </a:ext>
            </a:extLst>
          </p:cNvPr>
          <p:cNvSpPr>
            <a:spLocks noGrp="1"/>
          </p:cNvSpPr>
          <p:nvPr>
            <p:ph type="body" sz="quarter" idx="16" hasCustomPrompt="1"/>
          </p:nvPr>
        </p:nvSpPr>
        <p:spPr>
          <a:xfrm>
            <a:off x="6858000" y="1170997"/>
            <a:ext cx="4419600" cy="457200"/>
          </a:xfrm>
        </p:spPr>
        <p:txBody>
          <a:bodyPr/>
          <a:lstStyle>
            <a:lvl1pPr marL="0" indent="0" algn="r">
              <a:buNone/>
              <a:defRPr>
                <a:latin typeface="+mj-lt"/>
                <a:ea typeface="+mj-ea"/>
              </a:defRPr>
            </a:lvl1pPr>
          </a:lstStyle>
          <a:p>
            <a:pPr lvl="0"/>
            <a:r>
              <a:rPr lang="en-US" altLang="zh-CN"/>
              <a:t>Time and Place</a:t>
            </a:r>
            <a:endParaRPr lang="zh-CN" altLang="en-US" dirty="0"/>
          </a:p>
        </p:txBody>
      </p:sp>
      <p:sp>
        <p:nvSpPr>
          <p:cNvPr id="8" name="日期占位符 7">
            <a:extLst>
              <a:ext uri="{FF2B5EF4-FFF2-40B4-BE49-F238E27FC236}">
                <a16:creationId xmlns:a16="http://schemas.microsoft.com/office/drawing/2014/main" id="{A66C95DE-FDB7-4AC4-BD6F-CA49E9F1875A}"/>
              </a:ext>
            </a:extLst>
          </p:cNvPr>
          <p:cNvSpPr>
            <a:spLocks noGrp="1"/>
          </p:cNvSpPr>
          <p:nvPr>
            <p:ph type="dt" sz="half" idx="17"/>
          </p:nvPr>
        </p:nvSpPr>
        <p:spPr/>
        <p:txBody>
          <a:bodyPr/>
          <a:lstStyle/>
          <a:p>
            <a:fld id="{33D70B85-9567-41EF-93D1-9118F6FAE6D7}" type="datetime4">
              <a:rPr lang="en-US" altLang="zh-CN" smtClean="0"/>
              <a:t>January 13, 2022</a:t>
            </a:fld>
            <a:endParaRPr lang="zh-CN" altLang="en-US"/>
          </a:p>
        </p:txBody>
      </p:sp>
      <p:sp>
        <p:nvSpPr>
          <p:cNvPr id="9" name="页脚占位符 8">
            <a:extLst>
              <a:ext uri="{FF2B5EF4-FFF2-40B4-BE49-F238E27FC236}">
                <a16:creationId xmlns:a16="http://schemas.microsoft.com/office/drawing/2014/main" id="{82FB7DF4-7790-441C-B674-770DC3A84878}"/>
              </a:ext>
            </a:extLst>
          </p:cNvPr>
          <p:cNvSpPr>
            <a:spLocks noGrp="1"/>
          </p:cNvSpPr>
          <p:nvPr>
            <p:ph type="ftr" sz="quarter" idx="18"/>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96991236-0370-48AB-97AC-177D1B45564A}"/>
              </a:ext>
            </a:extLst>
          </p:cNvPr>
          <p:cNvSpPr>
            <a:spLocks noGrp="1"/>
          </p:cNvSpPr>
          <p:nvPr>
            <p:ph type="sldNum" sz="quarter" idx="19"/>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972314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efaul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32FF0-686D-44C7-A17F-84C617C34EE8}"/>
              </a:ext>
            </a:extLst>
          </p:cNvPr>
          <p:cNvSpPr>
            <a:spLocks noGrp="1"/>
          </p:cNvSpPr>
          <p:nvPr>
            <p:ph type="title" hasCustomPrompt="1"/>
          </p:nvPr>
        </p:nvSpPr>
        <p:spPr>
          <a:xfrm>
            <a:off x="336000" y="1703"/>
            <a:ext cx="3889075" cy="504001"/>
          </a:xfrm>
        </p:spPr>
        <p:txBody>
          <a:bodyPr anchor="b">
            <a:normAutofit/>
          </a:bodyPr>
          <a:lstStyle>
            <a:lvl1pPr>
              <a:defRPr sz="2400">
                <a:latin typeface="+mj-lt"/>
                <a:ea typeface="黑体" panose="02010609060101010101" pitchFamily="49" charset="-122"/>
              </a:defRPr>
            </a:lvl1pPr>
          </a:lstStyle>
          <a:p>
            <a:r>
              <a:rPr lang="en-US" altLang="zh-CN"/>
              <a:t>Current Section</a:t>
            </a:r>
            <a:endParaRPr lang="zh-CN" altLang="en-US" dirty="0"/>
          </a:p>
        </p:txBody>
      </p:sp>
      <p:sp>
        <p:nvSpPr>
          <p:cNvPr id="7" name="AutoShape 4">
            <a:extLst>
              <a:ext uri="{FF2B5EF4-FFF2-40B4-BE49-F238E27FC236}">
                <a16:creationId xmlns:a16="http://schemas.microsoft.com/office/drawing/2014/main" id="{B162D201-E9B6-4DC6-886A-F8362BBC0D23}"/>
              </a:ext>
            </a:extLst>
          </p:cNvPr>
          <p:cNvSpPr>
            <a:spLocks noChangeArrowheads="1"/>
          </p:cNvSpPr>
          <p:nvPr userDrawn="1"/>
        </p:nvSpPr>
        <p:spPr bwMode="auto">
          <a:xfrm>
            <a:off x="336000" y="524422"/>
            <a:ext cx="11520000" cy="68372"/>
          </a:xfrm>
          <a:custGeom>
            <a:avLst/>
            <a:gdLst>
              <a:gd name="G0" fmla="+- 1001 0 0"/>
              <a:gd name="T0" fmla="*/ 0 w 1000"/>
              <a:gd name="T1" fmla="*/ 0 h 1000"/>
              <a:gd name="T2" fmla="*/ 1001 w 1000"/>
              <a:gd name="T3" fmla="*/ 0 h 1000"/>
              <a:gd name="T4" fmla="*/ 1001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1" y="0"/>
                </a:lnTo>
                <a:lnTo>
                  <a:pt x="1001" y="1000"/>
                </a:lnTo>
                <a:lnTo>
                  <a:pt x="0" y="1000"/>
                </a:lnTo>
                <a:close/>
              </a:path>
              <a:path w="1000" h="1000">
                <a:moveTo>
                  <a:pt x="0" y="0"/>
                </a:moveTo>
                <a:lnTo>
                  <a:pt x="1000" y="0"/>
                </a:lnTo>
              </a:path>
            </a:pathLst>
          </a:custGeom>
          <a:solidFill>
            <a:srgbClr val="C00000"/>
          </a:solidFill>
          <a:ln w="12700">
            <a:solidFill>
              <a:srgbClr val="C00000"/>
            </a:solidFill>
            <a:round/>
            <a:headEnd/>
            <a:tailEnd/>
          </a:ln>
        </p:spPr>
        <p:txBody>
          <a:bodyPr/>
          <a:lstStyle/>
          <a:p>
            <a:pPr algn="l">
              <a:spcBef>
                <a:spcPct val="0"/>
              </a:spcBef>
              <a:buClrTx/>
              <a:buFontTx/>
              <a:buNone/>
            </a:pPr>
            <a:endParaRPr lang="en-US" sz="2400" b="0" dirty="0"/>
          </a:p>
        </p:txBody>
      </p:sp>
      <p:sp>
        <p:nvSpPr>
          <p:cNvPr id="8" name="Line 5">
            <a:extLst>
              <a:ext uri="{FF2B5EF4-FFF2-40B4-BE49-F238E27FC236}">
                <a16:creationId xmlns:a16="http://schemas.microsoft.com/office/drawing/2014/main" id="{0C44F040-96DC-4370-A290-1FE00FE5A5E7}"/>
              </a:ext>
            </a:extLst>
          </p:cNvPr>
          <p:cNvSpPr>
            <a:spLocks noChangeShapeType="1"/>
          </p:cNvSpPr>
          <p:nvPr userDrawn="1"/>
        </p:nvSpPr>
        <p:spPr bwMode="auto">
          <a:xfrm flipV="1">
            <a:off x="336000" y="6474156"/>
            <a:ext cx="11520000" cy="0"/>
          </a:xfrm>
          <a:prstGeom prst="line">
            <a:avLst/>
          </a:prstGeom>
          <a:noFill/>
          <a:ln w="2222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p>
        </p:txBody>
      </p:sp>
      <p:sp>
        <p:nvSpPr>
          <p:cNvPr id="3" name="日期占位符 2">
            <a:extLst>
              <a:ext uri="{FF2B5EF4-FFF2-40B4-BE49-F238E27FC236}">
                <a16:creationId xmlns:a16="http://schemas.microsoft.com/office/drawing/2014/main" id="{071B9D7A-0C59-45E9-96E9-6065716CAA82}"/>
              </a:ext>
            </a:extLst>
          </p:cNvPr>
          <p:cNvSpPr>
            <a:spLocks noGrp="1"/>
          </p:cNvSpPr>
          <p:nvPr>
            <p:ph type="dt" sz="half" idx="10"/>
          </p:nvPr>
        </p:nvSpPr>
        <p:spPr>
          <a:xfrm>
            <a:off x="336000" y="6474156"/>
            <a:ext cx="2743200" cy="365125"/>
          </a:xfrm>
        </p:spPr>
        <p:txBody>
          <a:bodyPr anchor="t"/>
          <a:lstStyle/>
          <a:p>
            <a:fld id="{40B208D0-5C56-4CC0-905E-2BB4A5101381}" type="datetime4">
              <a:rPr lang="en-US" altLang="zh-CN" smtClean="0"/>
              <a:t>January 13, 2022</a:t>
            </a:fld>
            <a:endParaRPr lang="zh-CN" altLang="en-US"/>
          </a:p>
        </p:txBody>
      </p:sp>
      <p:sp>
        <p:nvSpPr>
          <p:cNvPr id="9" name="页脚占位符 8">
            <a:extLst>
              <a:ext uri="{FF2B5EF4-FFF2-40B4-BE49-F238E27FC236}">
                <a16:creationId xmlns:a16="http://schemas.microsoft.com/office/drawing/2014/main" id="{15C8A909-55DF-45D6-AEE2-90C8785510D5}"/>
              </a:ext>
            </a:extLst>
          </p:cNvPr>
          <p:cNvSpPr>
            <a:spLocks noGrp="1"/>
          </p:cNvSpPr>
          <p:nvPr>
            <p:ph type="ftr" sz="quarter" idx="11"/>
          </p:nvPr>
        </p:nvSpPr>
        <p:spPr>
          <a:xfrm>
            <a:off x="4038600" y="6474156"/>
            <a:ext cx="4114800" cy="365125"/>
          </a:xfrm>
        </p:spPr>
        <p:txBody>
          <a:bodyPr anchor="t"/>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206D5945-4AAF-4BFC-A83E-A7ABFFDB95E5}"/>
              </a:ext>
            </a:extLst>
          </p:cNvPr>
          <p:cNvSpPr>
            <a:spLocks noGrp="1"/>
          </p:cNvSpPr>
          <p:nvPr>
            <p:ph type="sldNum" sz="quarter" idx="12"/>
          </p:nvPr>
        </p:nvSpPr>
        <p:spPr>
          <a:xfrm>
            <a:off x="9112800" y="6474156"/>
            <a:ext cx="2743200" cy="365125"/>
          </a:xfrm>
        </p:spPr>
        <p:txBody>
          <a:bodyPr anchor="t"/>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44583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32FF0-686D-44C7-A17F-84C617C34EE8}"/>
              </a:ext>
            </a:extLst>
          </p:cNvPr>
          <p:cNvSpPr>
            <a:spLocks noGrp="1"/>
          </p:cNvSpPr>
          <p:nvPr>
            <p:ph type="title" hasCustomPrompt="1"/>
          </p:nvPr>
        </p:nvSpPr>
        <p:spPr>
          <a:xfrm>
            <a:off x="336000" y="261110"/>
            <a:ext cx="3889075" cy="504001"/>
          </a:xfrm>
        </p:spPr>
        <p:txBody>
          <a:bodyPr>
            <a:normAutofit/>
          </a:bodyPr>
          <a:lstStyle>
            <a:lvl1pPr>
              <a:defRPr sz="2400">
                <a:latin typeface="+mj-lt"/>
                <a:ea typeface="黑体" panose="02010609060101010101" pitchFamily="49" charset="-122"/>
              </a:defRPr>
            </a:lvl1pPr>
          </a:lstStyle>
          <a:p>
            <a:r>
              <a:rPr lang="en-US" altLang="zh-CN"/>
              <a:t>Current Section</a:t>
            </a:r>
            <a:endParaRPr lang="zh-CN" altLang="en-US" dirty="0"/>
          </a:p>
        </p:txBody>
      </p:sp>
      <p:sp>
        <p:nvSpPr>
          <p:cNvPr id="7" name="AutoShape 4">
            <a:extLst>
              <a:ext uri="{FF2B5EF4-FFF2-40B4-BE49-F238E27FC236}">
                <a16:creationId xmlns:a16="http://schemas.microsoft.com/office/drawing/2014/main" id="{B162D201-E9B6-4DC6-886A-F8362BBC0D23}"/>
              </a:ext>
            </a:extLst>
          </p:cNvPr>
          <p:cNvSpPr>
            <a:spLocks noChangeArrowheads="1"/>
          </p:cNvSpPr>
          <p:nvPr userDrawn="1"/>
        </p:nvSpPr>
        <p:spPr bwMode="auto">
          <a:xfrm>
            <a:off x="336000" y="733171"/>
            <a:ext cx="11520000" cy="69851"/>
          </a:xfrm>
          <a:custGeom>
            <a:avLst/>
            <a:gdLst>
              <a:gd name="G0" fmla="+- 1001 0 0"/>
              <a:gd name="T0" fmla="*/ 0 w 1000"/>
              <a:gd name="T1" fmla="*/ 0 h 1000"/>
              <a:gd name="T2" fmla="*/ 1001 w 1000"/>
              <a:gd name="T3" fmla="*/ 0 h 1000"/>
              <a:gd name="T4" fmla="*/ 1001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1" y="0"/>
                </a:lnTo>
                <a:lnTo>
                  <a:pt x="1001" y="1000"/>
                </a:lnTo>
                <a:lnTo>
                  <a:pt x="0" y="1000"/>
                </a:lnTo>
                <a:close/>
              </a:path>
              <a:path w="1000" h="1000">
                <a:moveTo>
                  <a:pt x="0" y="0"/>
                </a:moveTo>
                <a:lnTo>
                  <a:pt x="1000" y="0"/>
                </a:lnTo>
              </a:path>
            </a:pathLst>
          </a:custGeom>
          <a:solidFill>
            <a:srgbClr val="C00000"/>
          </a:solidFill>
          <a:ln w="12700">
            <a:solidFill>
              <a:srgbClr val="C00000"/>
            </a:solidFill>
            <a:round/>
            <a:headEnd/>
            <a:tailEnd/>
          </a:ln>
        </p:spPr>
        <p:txBody>
          <a:bodyPr/>
          <a:lstStyle/>
          <a:p>
            <a:pPr algn="l">
              <a:spcBef>
                <a:spcPct val="0"/>
              </a:spcBef>
              <a:buClrTx/>
              <a:buFontTx/>
              <a:buNone/>
            </a:pPr>
            <a:endParaRPr lang="en-US" sz="2400" b="0" dirty="0"/>
          </a:p>
        </p:txBody>
      </p:sp>
      <p:sp>
        <p:nvSpPr>
          <p:cNvPr id="8" name="Line 5">
            <a:extLst>
              <a:ext uri="{FF2B5EF4-FFF2-40B4-BE49-F238E27FC236}">
                <a16:creationId xmlns:a16="http://schemas.microsoft.com/office/drawing/2014/main" id="{0C44F040-96DC-4370-A290-1FE00FE5A5E7}"/>
              </a:ext>
            </a:extLst>
          </p:cNvPr>
          <p:cNvSpPr>
            <a:spLocks noChangeShapeType="1"/>
          </p:cNvSpPr>
          <p:nvPr userDrawn="1"/>
        </p:nvSpPr>
        <p:spPr bwMode="auto">
          <a:xfrm flipV="1">
            <a:off x="336000" y="6352793"/>
            <a:ext cx="11520000" cy="0"/>
          </a:xfrm>
          <a:prstGeom prst="line">
            <a:avLst/>
          </a:prstGeom>
          <a:noFill/>
          <a:ln w="2222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p>
        </p:txBody>
      </p:sp>
      <p:sp>
        <p:nvSpPr>
          <p:cNvPr id="3" name="日期占位符 2">
            <a:extLst>
              <a:ext uri="{FF2B5EF4-FFF2-40B4-BE49-F238E27FC236}">
                <a16:creationId xmlns:a16="http://schemas.microsoft.com/office/drawing/2014/main" id="{071B9D7A-0C59-45E9-96E9-6065716CAA82}"/>
              </a:ext>
            </a:extLst>
          </p:cNvPr>
          <p:cNvSpPr>
            <a:spLocks noGrp="1"/>
          </p:cNvSpPr>
          <p:nvPr>
            <p:ph type="dt" sz="half" idx="10"/>
          </p:nvPr>
        </p:nvSpPr>
        <p:spPr/>
        <p:txBody>
          <a:bodyPr/>
          <a:lstStyle/>
          <a:p>
            <a:fld id="{40B208D0-5C56-4CC0-905E-2BB4A5101381}" type="datetime4">
              <a:rPr lang="en-US" altLang="zh-CN" smtClean="0"/>
              <a:t>January 13, 2022</a:t>
            </a:fld>
            <a:endParaRPr lang="zh-CN" altLang="en-US"/>
          </a:p>
        </p:txBody>
      </p:sp>
      <p:sp>
        <p:nvSpPr>
          <p:cNvPr id="9" name="页脚占位符 8">
            <a:extLst>
              <a:ext uri="{FF2B5EF4-FFF2-40B4-BE49-F238E27FC236}">
                <a16:creationId xmlns:a16="http://schemas.microsoft.com/office/drawing/2014/main" id="{15C8A909-55DF-45D6-AEE2-90C8785510D5}"/>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206D5945-4AAF-4BFC-A83E-A7ABFFDB95E5}"/>
              </a:ext>
            </a:extLst>
          </p:cNvPr>
          <p:cNvSpPr>
            <a:spLocks noGrp="1"/>
          </p:cNvSpPr>
          <p:nvPr>
            <p:ph type="sldNum" sz="quarter" idx="12"/>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3422733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E958B-2D50-431B-96A6-E89DFEC72DF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EBDBB0-A2C9-4DF0-AD90-F0A6DA6B2C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6">
            <a:extLst>
              <a:ext uri="{FF2B5EF4-FFF2-40B4-BE49-F238E27FC236}">
                <a16:creationId xmlns:a16="http://schemas.microsoft.com/office/drawing/2014/main" id="{0719FA40-D05B-4353-855D-7CC28FCD4648}"/>
              </a:ext>
            </a:extLst>
          </p:cNvPr>
          <p:cNvSpPr>
            <a:spLocks noGrp="1"/>
          </p:cNvSpPr>
          <p:nvPr>
            <p:ph type="dt" sz="half" idx="10"/>
          </p:nvPr>
        </p:nvSpPr>
        <p:spPr/>
        <p:txBody>
          <a:bodyPr/>
          <a:lstStyle/>
          <a:p>
            <a:fld id="{4F01D393-9B6D-484D-81F2-FBE54EBC4AF2}" type="datetime4">
              <a:rPr lang="en-US" altLang="zh-CN" smtClean="0"/>
              <a:t>January 13, 2022</a:t>
            </a:fld>
            <a:endParaRPr lang="zh-CN" altLang="en-US"/>
          </a:p>
        </p:txBody>
      </p:sp>
      <p:sp>
        <p:nvSpPr>
          <p:cNvPr id="8" name="页脚占位符 7">
            <a:extLst>
              <a:ext uri="{FF2B5EF4-FFF2-40B4-BE49-F238E27FC236}">
                <a16:creationId xmlns:a16="http://schemas.microsoft.com/office/drawing/2014/main" id="{E97AF2F6-A007-4781-BE44-EAA337BB92CB}"/>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9" name="灯片编号占位符 8">
            <a:extLst>
              <a:ext uri="{FF2B5EF4-FFF2-40B4-BE49-F238E27FC236}">
                <a16:creationId xmlns:a16="http://schemas.microsoft.com/office/drawing/2014/main" id="{3A709B67-33D4-4AAC-B78C-DE36097A1FAE}"/>
              </a:ext>
            </a:extLst>
          </p:cNvPr>
          <p:cNvSpPr>
            <a:spLocks noGrp="1"/>
          </p:cNvSpPr>
          <p:nvPr>
            <p:ph type="sldNum" sz="quarter" idx="12"/>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18140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6F1EF-A682-4556-9B97-00815637B0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5602B3-71AE-46ED-B674-459DE0CD78C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6B742F5-F770-41B4-B6DE-7D39FEC268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B411BF4-8E30-45EA-A303-256FCF75683D}"/>
              </a:ext>
            </a:extLst>
          </p:cNvPr>
          <p:cNvSpPr>
            <a:spLocks noGrp="1"/>
          </p:cNvSpPr>
          <p:nvPr>
            <p:ph type="dt" sz="half" idx="10"/>
          </p:nvPr>
        </p:nvSpPr>
        <p:spPr/>
        <p:txBody>
          <a:bodyPr/>
          <a:lstStyle/>
          <a:p>
            <a:fld id="{574896C6-7C21-449A-9837-04B0E0DB43B3}" type="datetime4">
              <a:rPr lang="en-US" altLang="zh-CN" smtClean="0"/>
              <a:t>January 13, 2022</a:t>
            </a:fld>
            <a:endParaRPr lang="zh-CN" altLang="en-US"/>
          </a:p>
        </p:txBody>
      </p:sp>
      <p:sp>
        <p:nvSpPr>
          <p:cNvPr id="6" name="页脚占位符 5">
            <a:extLst>
              <a:ext uri="{FF2B5EF4-FFF2-40B4-BE49-F238E27FC236}">
                <a16:creationId xmlns:a16="http://schemas.microsoft.com/office/drawing/2014/main" id="{49CB7B9E-D02A-4AD5-A8A0-2744A366B39D}"/>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CE25268F-B899-4BE1-9846-3B88C8614663}"/>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10289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2D528-4A8C-4B28-8590-FC1D90944A8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AEA5108-FFDC-4E83-967A-0C4647B415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2CE2241-3BD5-4A17-B520-094E5537228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D98C57-AB45-48F6-8C57-E828F1C53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718D229-A410-4B12-AED7-DE86808A23C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3D31387-56BA-4ACE-944B-D0A031859D1E}"/>
              </a:ext>
            </a:extLst>
          </p:cNvPr>
          <p:cNvSpPr>
            <a:spLocks noGrp="1"/>
          </p:cNvSpPr>
          <p:nvPr>
            <p:ph type="dt" sz="half" idx="10"/>
          </p:nvPr>
        </p:nvSpPr>
        <p:spPr/>
        <p:txBody>
          <a:bodyPr/>
          <a:lstStyle/>
          <a:p>
            <a:fld id="{AB68B7B5-E726-43EA-BC16-4A7D66628499}" type="datetime4">
              <a:rPr lang="en-US" altLang="zh-CN" smtClean="0"/>
              <a:t>January 13, 2022</a:t>
            </a:fld>
            <a:endParaRPr lang="zh-CN" altLang="en-US"/>
          </a:p>
        </p:txBody>
      </p:sp>
      <p:sp>
        <p:nvSpPr>
          <p:cNvPr id="8" name="页脚占位符 7">
            <a:extLst>
              <a:ext uri="{FF2B5EF4-FFF2-40B4-BE49-F238E27FC236}">
                <a16:creationId xmlns:a16="http://schemas.microsoft.com/office/drawing/2014/main" id="{3688C54B-9DFB-4F29-9554-B8D8ED5FD00E}"/>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9" name="灯片编号占位符 8">
            <a:extLst>
              <a:ext uri="{FF2B5EF4-FFF2-40B4-BE49-F238E27FC236}">
                <a16:creationId xmlns:a16="http://schemas.microsoft.com/office/drawing/2014/main" id="{5645D6B3-053B-4C21-964A-E9934A86F51E}"/>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2834928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CA4E6-3EF0-4AC6-A1C8-0CCA9FE1207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559225-D9D9-4529-8BFD-83FF88C35878}"/>
              </a:ext>
            </a:extLst>
          </p:cNvPr>
          <p:cNvSpPr>
            <a:spLocks noGrp="1"/>
          </p:cNvSpPr>
          <p:nvPr>
            <p:ph type="dt" sz="half" idx="10"/>
          </p:nvPr>
        </p:nvSpPr>
        <p:spPr/>
        <p:txBody>
          <a:bodyPr/>
          <a:lstStyle/>
          <a:p>
            <a:fld id="{25718AFA-E1F1-46F6-966D-F323F040F315}" type="datetime4">
              <a:rPr lang="en-US" altLang="zh-CN" smtClean="0"/>
              <a:t>January 13, 2022</a:t>
            </a:fld>
            <a:endParaRPr lang="zh-CN" altLang="en-US"/>
          </a:p>
        </p:txBody>
      </p:sp>
      <p:sp>
        <p:nvSpPr>
          <p:cNvPr id="4" name="页脚占位符 3">
            <a:extLst>
              <a:ext uri="{FF2B5EF4-FFF2-40B4-BE49-F238E27FC236}">
                <a16:creationId xmlns:a16="http://schemas.microsoft.com/office/drawing/2014/main" id="{3FD49C86-3F47-47E6-8826-7347E1440798}"/>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灯片编号占位符 4">
            <a:extLst>
              <a:ext uri="{FF2B5EF4-FFF2-40B4-BE49-F238E27FC236}">
                <a16:creationId xmlns:a16="http://schemas.microsoft.com/office/drawing/2014/main" id="{23D2E034-2FAD-40DE-BE68-37EDCC9ED69B}"/>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804770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FA56F1-03B7-4169-ABE1-7F82A41B23BB}"/>
              </a:ext>
            </a:extLst>
          </p:cNvPr>
          <p:cNvSpPr>
            <a:spLocks noGrp="1"/>
          </p:cNvSpPr>
          <p:nvPr>
            <p:ph type="dt" sz="half" idx="10"/>
          </p:nvPr>
        </p:nvSpPr>
        <p:spPr/>
        <p:txBody>
          <a:bodyPr/>
          <a:lstStyle/>
          <a:p>
            <a:fld id="{82D6DD33-16D0-410D-B181-0F32D6CA3A13}" type="datetime4">
              <a:rPr lang="en-US" altLang="zh-CN" smtClean="0"/>
              <a:t>January 13, 2022</a:t>
            </a:fld>
            <a:endParaRPr lang="zh-CN" altLang="en-US"/>
          </a:p>
        </p:txBody>
      </p:sp>
      <p:sp>
        <p:nvSpPr>
          <p:cNvPr id="3" name="页脚占位符 2">
            <a:extLst>
              <a:ext uri="{FF2B5EF4-FFF2-40B4-BE49-F238E27FC236}">
                <a16:creationId xmlns:a16="http://schemas.microsoft.com/office/drawing/2014/main" id="{47F44170-EE6A-4D58-A8CD-F2B6D1A8440C}"/>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4" name="灯片编号占位符 3">
            <a:extLst>
              <a:ext uri="{FF2B5EF4-FFF2-40B4-BE49-F238E27FC236}">
                <a16:creationId xmlns:a16="http://schemas.microsoft.com/office/drawing/2014/main" id="{D4794520-6B2F-43E9-BFFA-DE49AB6D80F0}"/>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1820217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3994B34-E66A-4D21-87CC-1A28D93670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A5B631-C1FF-4BC4-8BCB-0231A7CF26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870F1E-5DF4-4073-9EB0-1C461081B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EC489A21-D140-44FB-859A-E9D97D71CCAC}" type="datetime4">
              <a:rPr lang="en-US" altLang="zh-CN" smtClean="0"/>
              <a:t>January 13, 2022</a:t>
            </a:fld>
            <a:endParaRPr lang="zh-CN" altLang="en-US"/>
          </a:p>
        </p:txBody>
      </p:sp>
      <p:sp>
        <p:nvSpPr>
          <p:cNvPr id="5" name="页脚占位符 4">
            <a:extLst>
              <a:ext uri="{FF2B5EF4-FFF2-40B4-BE49-F238E27FC236}">
                <a16:creationId xmlns:a16="http://schemas.microsoft.com/office/drawing/2014/main" id="{B0251E12-70FA-4673-A23F-81B3C68768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B76605DD-D96E-4F47-AAEE-CAC3488C4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baseline="0">
                <a:solidFill>
                  <a:schemeClr val="tx1">
                    <a:tint val="75000"/>
                  </a:schemeClr>
                </a:solidFill>
                <a:latin typeface="+mn-lt"/>
              </a:defRPr>
            </a:lvl1p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4180765384"/>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2"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10000" r="-10000"/>
          </a:stretch>
        </a:blipFill>
        <a:effectLst/>
      </p:bgPr>
    </p:bg>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C509873-016B-4B42-B967-382825E82967}"/>
              </a:ext>
            </a:extLst>
          </p:cNvPr>
          <p:cNvSpPr>
            <a:spLocks noGrp="1"/>
          </p:cNvSpPr>
          <p:nvPr>
            <p:ph type="ctrTitle"/>
          </p:nvPr>
        </p:nvSpPr>
        <p:spPr>
          <a:xfrm>
            <a:off x="933090" y="2100219"/>
            <a:ext cx="7445979" cy="2158813"/>
          </a:xfrm>
        </p:spPr>
        <p:txBody>
          <a:bodyPr anchor="ctr">
            <a:noAutofit/>
          </a:bodyPr>
          <a:lstStyle/>
          <a:p>
            <a:pPr algn="l"/>
            <a:r>
              <a:rPr lang="en-US" altLang="zh-CN" sz="4800" dirty="0">
                <a:latin typeface="+mj-lt"/>
              </a:rPr>
              <a:t>Action Recognition for Self-Driving Cars</a:t>
            </a:r>
            <a:endParaRPr lang="zh-CN" altLang="en-US" sz="4800" dirty="0">
              <a:latin typeface="+mj-lt"/>
            </a:endParaRPr>
          </a:p>
        </p:txBody>
      </p:sp>
      <p:sp>
        <p:nvSpPr>
          <p:cNvPr id="8" name="文本占位符 7">
            <a:extLst>
              <a:ext uri="{FF2B5EF4-FFF2-40B4-BE49-F238E27FC236}">
                <a16:creationId xmlns:a16="http://schemas.microsoft.com/office/drawing/2014/main" id="{A7372229-BF68-4901-989F-62D7E700618B}"/>
              </a:ext>
            </a:extLst>
          </p:cNvPr>
          <p:cNvSpPr>
            <a:spLocks noGrp="1"/>
          </p:cNvSpPr>
          <p:nvPr>
            <p:ph type="body" sz="quarter" idx="14"/>
          </p:nvPr>
        </p:nvSpPr>
        <p:spPr>
          <a:xfrm>
            <a:off x="933090" y="4029495"/>
            <a:ext cx="7445979" cy="630055"/>
          </a:xfrm>
        </p:spPr>
        <p:txBody>
          <a:bodyPr>
            <a:normAutofit/>
          </a:bodyPr>
          <a:lstStyle/>
          <a:p>
            <a:r>
              <a:rPr lang="en-US" altLang="zh-CN" sz="2400" dirty="0"/>
              <a:t>Semester Project  (15 ECTS) </a:t>
            </a:r>
            <a:endParaRPr lang="en-US" altLang="zh-CN" sz="2400" dirty="0">
              <a:latin typeface="+mj-lt"/>
            </a:endParaRPr>
          </a:p>
        </p:txBody>
      </p:sp>
      <p:sp>
        <p:nvSpPr>
          <p:cNvPr id="23" name="副标题 6">
            <a:extLst>
              <a:ext uri="{FF2B5EF4-FFF2-40B4-BE49-F238E27FC236}">
                <a16:creationId xmlns:a16="http://schemas.microsoft.com/office/drawing/2014/main" id="{E33EB3D3-D44A-4418-B2DC-FE9D41BDCFC6}"/>
              </a:ext>
            </a:extLst>
          </p:cNvPr>
          <p:cNvSpPr txBox="1">
            <a:spLocks/>
          </p:cNvSpPr>
          <p:nvPr/>
        </p:nvSpPr>
        <p:spPr>
          <a:xfrm>
            <a:off x="933090" y="4659550"/>
            <a:ext cx="10446110" cy="15077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400" b="0" dirty="0">
                <a:latin typeface="+mj-lt"/>
                <a:ea typeface="黑体" panose="02010609060101010101" pitchFamily="49" charset="-122"/>
              </a:rPr>
              <a:t>Student: Weijiang Xiong (Microengineering) </a:t>
            </a:r>
          </a:p>
          <a:p>
            <a:pPr algn="l"/>
            <a:r>
              <a:rPr lang="en-US" altLang="zh-CN" sz="2400" b="0" dirty="0">
                <a:latin typeface="+mj-lt"/>
                <a:ea typeface="黑体" panose="02010609060101010101" pitchFamily="49" charset="-122"/>
              </a:rPr>
              <a:t>Supervisor: Prof. Alexandre Alahi, Lorenzo Bertoni, Dr. Taylor Mordan</a:t>
            </a:r>
          </a:p>
          <a:p>
            <a:pPr algn="l"/>
            <a:r>
              <a:rPr lang="en-US" altLang="zh-CN" sz="2400" b="0" dirty="0">
                <a:latin typeface="+mj-lt"/>
                <a:ea typeface="黑体" panose="02010609060101010101" pitchFamily="49" charset="-122"/>
              </a:rPr>
              <a:t>Date: Jan. 12 2022</a:t>
            </a:r>
            <a:endParaRPr lang="zh-CN" altLang="en-US" sz="2400" b="0" dirty="0">
              <a:latin typeface="+mj-lt"/>
              <a:ea typeface="黑体" panose="02010609060101010101" pitchFamily="49" charset="-122"/>
            </a:endParaRPr>
          </a:p>
        </p:txBody>
      </p:sp>
      <p:pic>
        <p:nvPicPr>
          <p:cNvPr id="3" name="Graphic 2">
            <a:extLst>
              <a:ext uri="{FF2B5EF4-FFF2-40B4-BE49-F238E27FC236}">
                <a16:creationId xmlns:a16="http://schemas.microsoft.com/office/drawing/2014/main" id="{7DAAC16A-58DD-4567-96F6-53330C217F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4843" y="1001034"/>
            <a:ext cx="2399196" cy="698667"/>
          </a:xfrm>
          <a:prstGeom prst="rect">
            <a:avLst/>
          </a:prstGeom>
        </p:spPr>
      </p:pic>
    </p:spTree>
    <p:extLst>
      <p:ext uri="{BB962C8B-B14F-4D97-AF65-F5344CB8AC3E}">
        <p14:creationId xmlns:p14="http://schemas.microsoft.com/office/powerpoint/2010/main" val="963399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Class </a:t>
            </a:r>
            <a:r>
              <a:rPr lang="en-US" altLang="zh-CN"/>
              <a:t>Imbalance Problem in TITAN Dataset</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9</a:t>
            </a:fld>
            <a:endParaRPr lang="zh-CN" altLang="en-US"/>
          </a:p>
        </p:txBody>
      </p:sp>
      <p:graphicFrame>
        <p:nvGraphicFramePr>
          <p:cNvPr id="9" name="Table 9">
            <a:extLst>
              <a:ext uri="{FF2B5EF4-FFF2-40B4-BE49-F238E27FC236}">
                <a16:creationId xmlns:a16="http://schemas.microsoft.com/office/drawing/2014/main" id="{1AB5F89D-D445-46AD-9D38-D852D86D1A27}"/>
              </a:ext>
            </a:extLst>
          </p:cNvPr>
          <p:cNvGraphicFramePr>
            <a:graphicFrameLocks noGrp="1"/>
          </p:cNvGraphicFramePr>
          <p:nvPr>
            <p:extLst>
              <p:ext uri="{D42A27DB-BD31-4B8C-83A1-F6EECF244321}">
                <p14:modId xmlns:p14="http://schemas.microsoft.com/office/powerpoint/2010/main" val="3073021699"/>
              </p:ext>
            </p:extLst>
          </p:nvPr>
        </p:nvGraphicFramePr>
        <p:xfrm>
          <a:off x="1906533" y="1171765"/>
          <a:ext cx="6815667" cy="2966720"/>
        </p:xfrm>
        <a:graphic>
          <a:graphicData uri="http://schemas.openxmlformats.org/drawingml/2006/table">
            <a:tbl>
              <a:tblPr firstRow="1" bandRow="1">
                <a:tableStyleId>{5940675A-B579-460E-94D1-54222C63F5DA}</a:tableStyleId>
              </a:tblPr>
              <a:tblGrid>
                <a:gridCol w="1775667">
                  <a:extLst>
                    <a:ext uri="{9D8B030D-6E8A-4147-A177-3AD203B41FA5}">
                      <a16:colId xmlns:a16="http://schemas.microsoft.com/office/drawing/2014/main" val="75536709"/>
                    </a:ext>
                  </a:extLst>
                </a:gridCol>
                <a:gridCol w="1260000">
                  <a:extLst>
                    <a:ext uri="{9D8B030D-6E8A-4147-A177-3AD203B41FA5}">
                      <a16:colId xmlns:a16="http://schemas.microsoft.com/office/drawing/2014/main" val="4263428273"/>
                    </a:ext>
                  </a:extLst>
                </a:gridCol>
                <a:gridCol w="1260000">
                  <a:extLst>
                    <a:ext uri="{9D8B030D-6E8A-4147-A177-3AD203B41FA5}">
                      <a16:colId xmlns:a16="http://schemas.microsoft.com/office/drawing/2014/main" val="4086986037"/>
                    </a:ext>
                  </a:extLst>
                </a:gridCol>
                <a:gridCol w="1260000">
                  <a:extLst>
                    <a:ext uri="{9D8B030D-6E8A-4147-A177-3AD203B41FA5}">
                      <a16:colId xmlns:a16="http://schemas.microsoft.com/office/drawing/2014/main" val="2782608310"/>
                    </a:ext>
                  </a:extLst>
                </a:gridCol>
                <a:gridCol w="1260000">
                  <a:extLst>
                    <a:ext uri="{9D8B030D-6E8A-4147-A177-3AD203B41FA5}">
                      <a16:colId xmlns:a16="http://schemas.microsoft.com/office/drawing/2014/main" val="1303074700"/>
                    </a:ext>
                  </a:extLst>
                </a:gridCol>
              </a:tblGrid>
              <a:tr h="370840">
                <a:tc>
                  <a:txBody>
                    <a:bodyPr/>
                    <a:lstStyle/>
                    <a:p>
                      <a:pPr algn="l"/>
                      <a:r>
                        <a:rPr lang="en-US" altLang="zh-CN" dirty="0"/>
                        <a:t>Method</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I3D</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3D ResNet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a:t>Poseact (Multitask)</a:t>
                      </a:r>
                      <a:endParaRPr lang="zh-CN" altLang="en-US"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dirty="0" err="1"/>
                    </a:p>
                  </a:txBody>
                  <a:tcPr anchor="ctr"/>
                </a:tc>
                <a:extLst>
                  <a:ext uri="{0D108BD9-81ED-4DB2-BD59-A6C34878D82A}">
                    <a16:rowId xmlns:a16="http://schemas.microsoft.com/office/drawing/2014/main" val="956393158"/>
                  </a:ext>
                </a:extLst>
              </a:tr>
              <a:tr h="370840">
                <a:tc>
                  <a:txBody>
                    <a:bodyPr/>
                    <a:lstStyle/>
                    <a:p>
                      <a:pPr algn="l"/>
                      <a:r>
                        <a:rPr lang="en-US" altLang="zh-CN" dirty="0"/>
                        <a:t>Metric</a:t>
                      </a:r>
                      <a:endParaRPr lang="zh-CN"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Accuracy</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Accuracy</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Accuracy</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F1</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47215"/>
                  </a:ext>
                </a:extLst>
              </a:tr>
              <a:tr h="370840">
                <a:tc>
                  <a:txBody>
                    <a:bodyPr/>
                    <a:lstStyle/>
                    <a:p>
                      <a:r>
                        <a:rPr lang="en-US" altLang="zh-CN" dirty="0"/>
                        <a:t>atomic</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0.9219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0.7552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0.8001</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t>0.3144</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dirty="0"/>
                        <a:t>simple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0.5318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0.3173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0.4797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0.1927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3699689"/>
                  </a:ext>
                </a:extLst>
              </a:tr>
              <a:tr h="370840">
                <a:tc>
                  <a:txBody>
                    <a:bodyPr/>
                    <a:lstStyle/>
                    <a:p>
                      <a:r>
                        <a:rPr lang="en-US" altLang="zh-CN" dirty="0"/>
                        <a:t>complex</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0.9780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0.1529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dirty="0"/>
                        <a:t>communicative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0.8369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0.2278</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r>
                        <a:rPr lang="en-US" altLang="zh-CN" dirty="0"/>
                        <a:t>transportive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0.8980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0.2634</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3482792"/>
                  </a:ext>
                </a:extLst>
              </a:tr>
              <a:tr h="370840">
                <a:tc>
                  <a:txBody>
                    <a:bodyPr/>
                    <a:lstStyle/>
                    <a:p>
                      <a:r>
                        <a:rPr lang="en-US" altLang="zh-CN" dirty="0"/>
                        <a:t>overall</a:t>
                      </a:r>
                      <a:endParaRPr lang="zh-CN"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0.8429</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0.7667</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0.7985</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0.2302</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57454"/>
                  </a:ext>
                </a:extLst>
              </a:tr>
            </a:tbl>
          </a:graphicData>
        </a:graphic>
      </p:graphicFrame>
      <p:sp>
        <p:nvSpPr>
          <p:cNvPr id="10" name="矩形 5">
            <a:extLst>
              <a:ext uri="{FF2B5EF4-FFF2-40B4-BE49-F238E27FC236}">
                <a16:creationId xmlns:a16="http://schemas.microsoft.com/office/drawing/2014/main" id="{8D444246-55B3-4B46-93D7-7A653E596739}"/>
              </a:ext>
            </a:extLst>
          </p:cNvPr>
          <p:cNvSpPr/>
          <p:nvPr/>
        </p:nvSpPr>
        <p:spPr>
          <a:xfrm>
            <a:off x="336000" y="691417"/>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Use F1 score as metric </a:t>
            </a:r>
            <a:endParaRPr lang="en-US" altLang="zh-CN" sz="2400" dirty="0">
              <a:ea typeface="黑体" panose="02010609060101010101" pitchFamily="49" charset="-122"/>
              <a:cs typeface="Times New Roman" panose="02020603050405020304" pitchFamily="18" charset="0"/>
            </a:endParaRPr>
          </a:p>
        </p:txBody>
      </p:sp>
      <p:sp>
        <p:nvSpPr>
          <p:cNvPr id="11" name="矩形 5">
            <a:extLst>
              <a:ext uri="{FF2B5EF4-FFF2-40B4-BE49-F238E27FC236}">
                <a16:creationId xmlns:a16="http://schemas.microsoft.com/office/drawing/2014/main" id="{EC906BCD-A71D-402C-B59A-FBD6D373E7BB}"/>
              </a:ext>
            </a:extLst>
          </p:cNvPr>
          <p:cNvSpPr/>
          <p:nvPr/>
        </p:nvSpPr>
        <p:spPr>
          <a:xfrm>
            <a:off x="336000" y="4148377"/>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Focus </a:t>
            </a:r>
            <a:r>
              <a:rPr lang="en-US" altLang="zh-CN" sz="2400">
                <a:ea typeface="黑体" panose="02010609060101010101" pitchFamily="49" charset="-122"/>
                <a:cs typeface="Times New Roman" panose="02020603050405020304" pitchFamily="18" charset="0"/>
              </a:rPr>
              <a:t>on a suitable set of </a:t>
            </a:r>
            <a:r>
              <a:rPr lang="en-US" altLang="zh-CN" sz="2400" dirty="0">
                <a:ea typeface="黑体" panose="02010609060101010101" pitchFamily="49" charset="-122"/>
                <a:cs typeface="Times New Roman" panose="02020603050405020304" pitchFamily="18" charset="0"/>
              </a:rPr>
              <a:t>actions </a:t>
            </a:r>
          </a:p>
        </p:txBody>
      </p:sp>
      <p:sp>
        <p:nvSpPr>
          <p:cNvPr id="14" name="Rectangle: Rounded Corners 13">
            <a:extLst>
              <a:ext uri="{FF2B5EF4-FFF2-40B4-BE49-F238E27FC236}">
                <a16:creationId xmlns:a16="http://schemas.microsoft.com/office/drawing/2014/main" id="{FDEE7FEA-45EA-4A7B-96D6-7B06CFE3CDAE}"/>
              </a:ext>
            </a:extLst>
          </p:cNvPr>
          <p:cNvSpPr/>
          <p:nvPr/>
        </p:nvSpPr>
        <p:spPr>
          <a:xfrm flipV="1">
            <a:off x="7604572" y="1585730"/>
            <a:ext cx="1041719" cy="277792"/>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 name="Rectangle: Rounded Corners 14">
            <a:extLst>
              <a:ext uri="{FF2B5EF4-FFF2-40B4-BE49-F238E27FC236}">
                <a16:creationId xmlns:a16="http://schemas.microsoft.com/office/drawing/2014/main" id="{8C36C131-6A46-4FC1-AF71-5D00C36E4A9C}"/>
              </a:ext>
            </a:extLst>
          </p:cNvPr>
          <p:cNvSpPr/>
          <p:nvPr/>
        </p:nvSpPr>
        <p:spPr>
          <a:xfrm flipV="1">
            <a:off x="7522582" y="3812740"/>
            <a:ext cx="1041719" cy="277792"/>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37A8AED0-1187-443B-BAA8-6F60A127814E}"/>
              </a:ext>
            </a:extLst>
          </p:cNvPr>
          <p:cNvSpPr txBox="1"/>
          <p:nvPr/>
        </p:nvSpPr>
        <p:spPr>
          <a:xfrm>
            <a:off x="9001729" y="1084193"/>
            <a:ext cx="2063350" cy="646331"/>
          </a:xfrm>
          <a:prstGeom prst="rect">
            <a:avLst/>
          </a:prstGeom>
          <a:noFill/>
        </p:spPr>
        <p:txBody>
          <a:bodyPr wrap="square" rtlCol="0">
            <a:spAutoFit/>
          </a:bodyPr>
          <a:lstStyle/>
          <a:p>
            <a:r>
              <a:rPr lang="en-US" altLang="zh-CN">
                <a:solidFill>
                  <a:schemeClr val="accent1">
                    <a:lumMod val="50000"/>
                  </a:schemeClr>
                </a:solidFill>
              </a:rPr>
              <a:t>unweighted average over the classes</a:t>
            </a:r>
            <a:endParaRPr lang="zh-CN" altLang="en-US">
              <a:solidFill>
                <a:schemeClr val="accent1">
                  <a:lumMod val="50000"/>
                </a:schemeClr>
              </a:solidFill>
            </a:endParaRPr>
          </a:p>
        </p:txBody>
      </p:sp>
      <p:cxnSp>
        <p:nvCxnSpPr>
          <p:cNvPr id="16" name="Straight Arrow Connector 15">
            <a:extLst>
              <a:ext uri="{FF2B5EF4-FFF2-40B4-BE49-F238E27FC236}">
                <a16:creationId xmlns:a16="http://schemas.microsoft.com/office/drawing/2014/main" id="{A64423D9-4F1C-4394-AB66-41A89DBDCE05}"/>
              </a:ext>
            </a:extLst>
          </p:cNvPr>
          <p:cNvCxnSpPr>
            <a:cxnSpLocks/>
            <a:stCxn id="14" idx="3"/>
            <a:endCxn id="3" idx="1"/>
          </p:cNvCxnSpPr>
          <p:nvPr/>
        </p:nvCxnSpPr>
        <p:spPr>
          <a:xfrm flipV="1">
            <a:off x="8646291" y="1407359"/>
            <a:ext cx="355438" cy="317267"/>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5B1D5B-E3D6-4CD7-B075-001656EE187E}"/>
              </a:ext>
            </a:extLst>
          </p:cNvPr>
          <p:cNvSpPr txBox="1"/>
          <p:nvPr/>
        </p:nvSpPr>
        <p:spPr>
          <a:xfrm>
            <a:off x="8913867" y="2981086"/>
            <a:ext cx="2743199" cy="646331"/>
          </a:xfrm>
          <a:prstGeom prst="rect">
            <a:avLst/>
          </a:prstGeom>
          <a:noFill/>
        </p:spPr>
        <p:txBody>
          <a:bodyPr wrap="square" rtlCol="0">
            <a:spAutoFit/>
          </a:bodyPr>
          <a:lstStyle/>
          <a:p>
            <a:r>
              <a:rPr lang="en-US" altLang="zh-CN">
                <a:solidFill>
                  <a:schemeClr val="accent1">
                    <a:lumMod val="50000"/>
                  </a:schemeClr>
                </a:solidFill>
              </a:rPr>
              <a:t>low score if </a:t>
            </a:r>
            <a:r>
              <a:rPr lang="en-US" altLang="zh-CN" dirty="0">
                <a:solidFill>
                  <a:schemeClr val="accent1">
                    <a:lumMod val="50000"/>
                  </a:schemeClr>
                </a:solidFill>
              </a:rPr>
              <a:t>always predicts the majority class </a:t>
            </a:r>
            <a:endParaRPr lang="zh-CN" altLang="en-US">
              <a:solidFill>
                <a:schemeClr val="accent1">
                  <a:lumMod val="50000"/>
                </a:schemeClr>
              </a:solidFill>
            </a:endParaRPr>
          </a:p>
        </p:txBody>
      </p:sp>
      <p:cxnSp>
        <p:nvCxnSpPr>
          <p:cNvPr id="25" name="Straight Arrow Connector 24">
            <a:extLst>
              <a:ext uri="{FF2B5EF4-FFF2-40B4-BE49-F238E27FC236}">
                <a16:creationId xmlns:a16="http://schemas.microsoft.com/office/drawing/2014/main" id="{4B7920BB-1BE8-4C2D-9033-4D643664E012}"/>
              </a:ext>
            </a:extLst>
          </p:cNvPr>
          <p:cNvCxnSpPr>
            <a:cxnSpLocks/>
          </p:cNvCxnSpPr>
          <p:nvPr/>
        </p:nvCxnSpPr>
        <p:spPr>
          <a:xfrm flipV="1">
            <a:off x="8564301" y="3673844"/>
            <a:ext cx="637572" cy="370362"/>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87A7DC4-7E30-4EE9-974A-F17627091023}"/>
              </a:ext>
            </a:extLst>
          </p:cNvPr>
          <p:cNvSpPr txBox="1"/>
          <p:nvPr/>
        </p:nvSpPr>
        <p:spPr>
          <a:xfrm>
            <a:off x="720000" y="4533494"/>
            <a:ext cx="1147200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Hard to learn </a:t>
            </a:r>
            <a:r>
              <a:rPr lang="en-US" altLang="zh-CN" sz="2200">
                <a:ea typeface="黑体" panose="02010609060101010101" pitchFamily="49" charset="-122"/>
                <a:cs typeface="Times New Roman" panose="02020603050405020304" pitchFamily="18" charset="0"/>
              </a:rPr>
              <a:t>context-dependent actions, especially with insifficient examples (less than 1%)</a:t>
            </a:r>
            <a:endParaRPr lang="en-US" altLang="zh-CN" sz="2200" dirty="0">
              <a:ea typeface="黑体" panose="02010609060101010101" pitchFamily="49" charset="-122"/>
              <a:cs typeface="Times New Roman" panose="02020603050405020304" pitchFamily="18" charset="0"/>
            </a:endParaRPr>
          </a:p>
        </p:txBody>
      </p:sp>
      <p:graphicFrame>
        <p:nvGraphicFramePr>
          <p:cNvPr id="17" name="Table 16">
            <a:extLst>
              <a:ext uri="{FF2B5EF4-FFF2-40B4-BE49-F238E27FC236}">
                <a16:creationId xmlns:a16="http://schemas.microsoft.com/office/drawing/2014/main" id="{003FB870-3A2C-49C1-B3E6-CCA954EE4CE8}"/>
              </a:ext>
            </a:extLst>
          </p:cNvPr>
          <p:cNvGraphicFramePr>
            <a:graphicFrameLocks noGrp="1"/>
          </p:cNvGraphicFramePr>
          <p:nvPr>
            <p:extLst>
              <p:ext uri="{D42A27DB-BD31-4B8C-83A1-F6EECF244321}">
                <p14:modId xmlns:p14="http://schemas.microsoft.com/office/powerpoint/2010/main" val="1253616717"/>
              </p:ext>
            </p:extLst>
          </p:nvPr>
        </p:nvGraphicFramePr>
        <p:xfrm>
          <a:off x="2136000" y="4964381"/>
          <a:ext cx="7880833" cy="1463040"/>
        </p:xfrm>
        <a:graphic>
          <a:graphicData uri="http://schemas.openxmlformats.org/drawingml/2006/table">
            <a:tbl>
              <a:tblPr firstRow="1" bandRow="1">
                <a:tableStyleId>{5940675A-B579-460E-94D1-54222C63F5DA}</a:tableStyleId>
              </a:tblPr>
              <a:tblGrid>
                <a:gridCol w="1432879">
                  <a:extLst>
                    <a:ext uri="{9D8B030D-6E8A-4147-A177-3AD203B41FA5}">
                      <a16:colId xmlns:a16="http://schemas.microsoft.com/office/drawing/2014/main" val="1770447451"/>
                    </a:ext>
                  </a:extLst>
                </a:gridCol>
                <a:gridCol w="1074659">
                  <a:extLst>
                    <a:ext uri="{9D8B030D-6E8A-4147-A177-3AD203B41FA5}">
                      <a16:colId xmlns:a16="http://schemas.microsoft.com/office/drawing/2014/main" val="1596364087"/>
                    </a:ext>
                  </a:extLst>
                </a:gridCol>
                <a:gridCol w="1074659">
                  <a:extLst>
                    <a:ext uri="{9D8B030D-6E8A-4147-A177-3AD203B41FA5}">
                      <a16:colId xmlns:a16="http://schemas.microsoft.com/office/drawing/2014/main" val="2412127341"/>
                    </a:ext>
                  </a:extLst>
                </a:gridCol>
                <a:gridCol w="1074659">
                  <a:extLst>
                    <a:ext uri="{9D8B030D-6E8A-4147-A177-3AD203B41FA5}">
                      <a16:colId xmlns:a16="http://schemas.microsoft.com/office/drawing/2014/main" val="2950877796"/>
                    </a:ext>
                  </a:extLst>
                </a:gridCol>
                <a:gridCol w="1074659">
                  <a:extLst>
                    <a:ext uri="{9D8B030D-6E8A-4147-A177-3AD203B41FA5}">
                      <a16:colId xmlns:a16="http://schemas.microsoft.com/office/drawing/2014/main" val="3070982627"/>
                    </a:ext>
                  </a:extLst>
                </a:gridCol>
                <a:gridCol w="1074659">
                  <a:extLst>
                    <a:ext uri="{9D8B030D-6E8A-4147-A177-3AD203B41FA5}">
                      <a16:colId xmlns:a16="http://schemas.microsoft.com/office/drawing/2014/main" val="1145876017"/>
                    </a:ext>
                  </a:extLst>
                </a:gridCol>
                <a:gridCol w="1074659">
                  <a:extLst>
                    <a:ext uri="{9D8B030D-6E8A-4147-A177-3AD203B41FA5}">
                      <a16:colId xmlns:a16="http://schemas.microsoft.com/office/drawing/2014/main" val="367925124"/>
                    </a:ext>
                  </a:extLst>
                </a:gridCol>
              </a:tblGrid>
              <a:tr h="187590">
                <a:tc>
                  <a:txBody>
                    <a:bodyPr/>
                    <a:lstStyle/>
                    <a:p>
                      <a:pPr algn="l"/>
                      <a:endParaRPr lang="zh-CN" altLang="en-US"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walking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standing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sitting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bending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biking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Overall</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0700521"/>
                  </a:ext>
                </a:extLst>
              </a:tr>
              <a:tr h="209572">
                <a:tc>
                  <a:txBody>
                    <a:bodyPr/>
                    <a:lstStyle/>
                    <a:p>
                      <a:pPr algn="l"/>
                      <a:r>
                        <a:rPr lang="en-US" altLang="zh-CN" b="0"/>
                        <a:t># Instances</a:t>
                      </a:r>
                      <a:endParaRPr lang="zh-CN" altLang="en-US" b="0"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43590</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10311</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304</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1297</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2057</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57559</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3499621"/>
                  </a:ext>
                </a:extLst>
              </a:tr>
              <a:tr h="348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t># Detections</a:t>
                      </a:r>
                      <a:endParaRPr lang="zh-CN" altLang="en-US" b="0"/>
                    </a:p>
                  </a:txBody>
                  <a:tcPr anchor="ctr">
                    <a:lnL w="6350">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32864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6746</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189</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932</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1696</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42427</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2889587"/>
                  </a:ext>
                </a:extLst>
              </a:tr>
              <a:tr h="348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t>Percentage</a:t>
                      </a:r>
                      <a:endParaRPr lang="zh-CN" altLang="en-US" b="0"/>
                    </a:p>
                  </a:txBody>
                  <a:tcPr anchor="ctr">
                    <a:lnL w="6350">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75.4%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65.4%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62.1%</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71.8%</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82.4%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73.7%</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8070728"/>
                  </a:ext>
                </a:extLst>
              </a:tr>
            </a:tbl>
          </a:graphicData>
        </a:graphic>
      </p:graphicFrame>
      <p:sp>
        <p:nvSpPr>
          <p:cNvPr id="23" name="TextBox 22">
            <a:extLst>
              <a:ext uri="{FF2B5EF4-FFF2-40B4-BE49-F238E27FC236}">
                <a16:creationId xmlns:a16="http://schemas.microsoft.com/office/drawing/2014/main" id="{45306F77-8082-4605-BD8B-1C2254BB7738}"/>
              </a:ext>
            </a:extLst>
          </p:cNvPr>
          <p:cNvSpPr txBox="1"/>
          <p:nvPr/>
        </p:nvSpPr>
        <p:spPr>
          <a:xfrm>
            <a:off x="177298" y="5677475"/>
            <a:ext cx="2210765" cy="369332"/>
          </a:xfrm>
          <a:prstGeom prst="rect">
            <a:avLst/>
          </a:prstGeom>
          <a:noFill/>
        </p:spPr>
        <p:txBody>
          <a:bodyPr wrap="square" rtlCol="0">
            <a:spAutoFit/>
          </a:bodyPr>
          <a:lstStyle/>
          <a:p>
            <a:r>
              <a:rPr lang="en-US" altLang="zh-CN">
                <a:solidFill>
                  <a:schemeClr val="accent1">
                    <a:lumMod val="50000"/>
                  </a:schemeClr>
                </a:solidFill>
              </a:rPr>
              <a:t>successful detection</a:t>
            </a:r>
            <a:endParaRPr lang="zh-CN" altLang="en-US">
              <a:solidFill>
                <a:schemeClr val="accent1">
                  <a:lumMod val="50000"/>
                </a:schemeClr>
              </a:solidFill>
            </a:endParaRPr>
          </a:p>
        </p:txBody>
      </p:sp>
      <p:sp>
        <p:nvSpPr>
          <p:cNvPr id="26" name="TextBox 25">
            <a:extLst>
              <a:ext uri="{FF2B5EF4-FFF2-40B4-BE49-F238E27FC236}">
                <a16:creationId xmlns:a16="http://schemas.microsoft.com/office/drawing/2014/main" id="{17AA9C20-122B-4374-A4C5-38603386BCC2}"/>
              </a:ext>
            </a:extLst>
          </p:cNvPr>
          <p:cNvSpPr txBox="1"/>
          <p:nvPr/>
        </p:nvSpPr>
        <p:spPr>
          <a:xfrm>
            <a:off x="177298" y="5316903"/>
            <a:ext cx="2210765" cy="369332"/>
          </a:xfrm>
          <a:prstGeom prst="rect">
            <a:avLst/>
          </a:prstGeom>
          <a:noFill/>
        </p:spPr>
        <p:txBody>
          <a:bodyPr wrap="square" rtlCol="0">
            <a:spAutoFit/>
          </a:bodyPr>
          <a:lstStyle/>
          <a:p>
            <a:r>
              <a:rPr lang="en-US" altLang="zh-CN">
                <a:solidFill>
                  <a:schemeClr val="accent1">
                    <a:lumMod val="50000"/>
                  </a:schemeClr>
                </a:solidFill>
              </a:rPr>
              <a:t>original annotation </a:t>
            </a:r>
            <a:endParaRPr lang="zh-CN" altLang="en-US">
              <a:solidFill>
                <a:schemeClr val="accent1">
                  <a:lumMod val="50000"/>
                </a:schemeClr>
              </a:solidFill>
            </a:endParaRPr>
          </a:p>
        </p:txBody>
      </p:sp>
    </p:spTree>
    <p:extLst>
      <p:ext uri="{BB962C8B-B14F-4D97-AF65-F5344CB8AC3E}">
        <p14:creationId xmlns:p14="http://schemas.microsoft.com/office/powerpoint/2010/main" val="352620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P spid="3" grpId="0"/>
      <p:bldP spid="24" grpId="0"/>
      <p:bldP spid="19" grpId="0"/>
      <p:bldP spid="23"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Experiments on Selected Actions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10</a:t>
            </a:fld>
            <a:endParaRPr lang="zh-CN" altLang="en-US"/>
          </a:p>
        </p:txBody>
      </p:sp>
      <p:sp>
        <p:nvSpPr>
          <p:cNvPr id="18" name="矩形 5">
            <a:extLst>
              <a:ext uri="{FF2B5EF4-FFF2-40B4-BE49-F238E27FC236}">
                <a16:creationId xmlns:a16="http://schemas.microsoft.com/office/drawing/2014/main" id="{EA8162DA-4354-4516-81AF-D23B1A780D34}"/>
              </a:ext>
            </a:extLst>
          </p:cNvPr>
          <p:cNvSpPr/>
          <p:nvPr/>
        </p:nvSpPr>
        <p:spPr>
          <a:xfrm>
            <a:off x="336000" y="730533"/>
            <a:ext cx="9537205"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F1 score on </a:t>
            </a:r>
            <a:r>
              <a:rPr lang="en-US" altLang="zh-CN" sz="2400" dirty="0">
                <a:ea typeface="黑体" panose="02010609060101010101" pitchFamily="49" charset="-122"/>
                <a:cs typeface="Times New Roman" panose="02020603050405020304" pitchFamily="18" charset="0"/>
              </a:rPr>
              <a:t>the selected actions</a:t>
            </a:r>
          </a:p>
        </p:txBody>
      </p:sp>
      <p:pic>
        <p:nvPicPr>
          <p:cNvPr id="6" name="Picture 5">
            <a:extLst>
              <a:ext uri="{FF2B5EF4-FFF2-40B4-BE49-F238E27FC236}">
                <a16:creationId xmlns:a16="http://schemas.microsoft.com/office/drawing/2014/main" id="{44929C6C-5118-42B8-B53A-B3A4A01FADC0}"/>
              </a:ext>
            </a:extLst>
          </p:cNvPr>
          <p:cNvPicPr>
            <a:picLocks noChangeAspect="1"/>
          </p:cNvPicPr>
          <p:nvPr/>
        </p:nvPicPr>
        <p:blipFill rotWithShape="1">
          <a:blip r:embed="rId3"/>
          <a:srcRect t="21043" b="9114"/>
          <a:stretch/>
        </p:blipFill>
        <p:spPr>
          <a:xfrm>
            <a:off x="4447274" y="3972305"/>
            <a:ext cx="3294644" cy="2088000"/>
          </a:xfrm>
          <a:prstGeom prst="rect">
            <a:avLst/>
          </a:prstGeom>
          <a:ln w="12700">
            <a:solidFill>
              <a:schemeClr val="tx1"/>
            </a:solidFill>
          </a:ln>
        </p:spPr>
      </p:pic>
      <p:pic>
        <p:nvPicPr>
          <p:cNvPr id="22" name="Picture 21">
            <a:extLst>
              <a:ext uri="{FF2B5EF4-FFF2-40B4-BE49-F238E27FC236}">
                <a16:creationId xmlns:a16="http://schemas.microsoft.com/office/drawing/2014/main" id="{D397591B-27BE-4B7E-B718-854A7232F0CD}"/>
              </a:ext>
            </a:extLst>
          </p:cNvPr>
          <p:cNvPicPr>
            <a:picLocks noChangeAspect="1"/>
          </p:cNvPicPr>
          <p:nvPr/>
        </p:nvPicPr>
        <p:blipFill rotWithShape="1">
          <a:blip r:embed="rId4"/>
          <a:srcRect t="16626" b="11269"/>
          <a:stretch/>
        </p:blipFill>
        <p:spPr>
          <a:xfrm>
            <a:off x="858239" y="3972305"/>
            <a:ext cx="3501251" cy="2088000"/>
          </a:xfrm>
          <a:prstGeom prst="rect">
            <a:avLst/>
          </a:prstGeom>
          <a:ln w="12700">
            <a:solidFill>
              <a:schemeClr val="tx1"/>
            </a:solidFill>
          </a:ln>
        </p:spPr>
      </p:pic>
      <p:pic>
        <p:nvPicPr>
          <p:cNvPr id="26" name="Picture 25">
            <a:extLst>
              <a:ext uri="{FF2B5EF4-FFF2-40B4-BE49-F238E27FC236}">
                <a16:creationId xmlns:a16="http://schemas.microsoft.com/office/drawing/2014/main" id="{DA448048-BD0C-4FF1-A2A9-A33CAEA0D893}"/>
              </a:ext>
            </a:extLst>
          </p:cNvPr>
          <p:cNvPicPr>
            <a:picLocks noChangeAspect="1"/>
          </p:cNvPicPr>
          <p:nvPr/>
        </p:nvPicPr>
        <p:blipFill>
          <a:blip r:embed="rId5"/>
          <a:stretch>
            <a:fillRect/>
          </a:stretch>
        </p:blipFill>
        <p:spPr>
          <a:xfrm>
            <a:off x="7829624" y="3972305"/>
            <a:ext cx="3603484" cy="2088000"/>
          </a:xfrm>
          <a:prstGeom prst="rect">
            <a:avLst/>
          </a:prstGeom>
          <a:ln w="12700">
            <a:solidFill>
              <a:schemeClr val="tx1"/>
            </a:solidFill>
          </a:ln>
        </p:spPr>
      </p:pic>
      <p:sp>
        <p:nvSpPr>
          <p:cNvPr id="27" name="矩形 5">
            <a:extLst>
              <a:ext uri="{FF2B5EF4-FFF2-40B4-BE49-F238E27FC236}">
                <a16:creationId xmlns:a16="http://schemas.microsoft.com/office/drawing/2014/main" id="{40676615-ABA6-4625-ADC9-FF8992365E3C}"/>
              </a:ext>
            </a:extLst>
          </p:cNvPr>
          <p:cNvSpPr/>
          <p:nvPr/>
        </p:nvSpPr>
        <p:spPr>
          <a:xfrm>
            <a:off x="336000" y="3413614"/>
            <a:ext cx="78174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Recognition examples </a:t>
            </a:r>
            <a:r>
              <a:rPr lang="en-US" altLang="zh-CN" sz="2400">
                <a:ea typeface="黑体" panose="02010609060101010101" pitchFamily="49" charset="-122"/>
                <a:cs typeface="Times New Roman" panose="02020603050405020304" pitchFamily="18" charset="0"/>
              </a:rPr>
              <a:t>from </a:t>
            </a:r>
            <a:r>
              <a:rPr lang="en-US" altLang="zh-CN" sz="2400"/>
              <a:t>Poseact</a:t>
            </a:r>
            <a:endParaRPr lang="en-US" altLang="zh-CN" sz="2400" dirty="0">
              <a:ea typeface="黑体" panose="02010609060101010101" pitchFamily="49" charset="-122"/>
              <a:cs typeface="Times New Roman" panose="02020603050405020304" pitchFamily="18" charset="0"/>
            </a:endParaRPr>
          </a:p>
        </p:txBody>
      </p:sp>
      <p:graphicFrame>
        <p:nvGraphicFramePr>
          <p:cNvPr id="11" name="Table 9">
            <a:extLst>
              <a:ext uri="{FF2B5EF4-FFF2-40B4-BE49-F238E27FC236}">
                <a16:creationId xmlns:a16="http://schemas.microsoft.com/office/drawing/2014/main" id="{0F6A9AC2-E653-4AFC-833B-E00775F11025}"/>
              </a:ext>
            </a:extLst>
          </p:cNvPr>
          <p:cNvGraphicFramePr>
            <a:graphicFrameLocks noGrp="1"/>
          </p:cNvGraphicFramePr>
          <p:nvPr>
            <p:extLst>
              <p:ext uri="{D42A27DB-BD31-4B8C-83A1-F6EECF244321}">
                <p14:modId xmlns:p14="http://schemas.microsoft.com/office/powerpoint/2010/main" val="2715959423"/>
              </p:ext>
            </p:extLst>
          </p:nvPr>
        </p:nvGraphicFramePr>
        <p:xfrm>
          <a:off x="625752" y="1405458"/>
          <a:ext cx="8487044" cy="1849120"/>
        </p:xfrm>
        <a:graphic>
          <a:graphicData uri="http://schemas.openxmlformats.org/drawingml/2006/table">
            <a:tbl>
              <a:tblPr firstRow="1" bandRow="1">
                <a:tableStyleId>{5940675A-B579-460E-94D1-54222C63F5DA}</a:tableStyleId>
              </a:tblPr>
              <a:tblGrid>
                <a:gridCol w="2334410">
                  <a:extLst>
                    <a:ext uri="{9D8B030D-6E8A-4147-A177-3AD203B41FA5}">
                      <a16:colId xmlns:a16="http://schemas.microsoft.com/office/drawing/2014/main" val="75536709"/>
                    </a:ext>
                  </a:extLst>
                </a:gridCol>
                <a:gridCol w="1025439">
                  <a:extLst>
                    <a:ext uri="{9D8B030D-6E8A-4147-A177-3AD203B41FA5}">
                      <a16:colId xmlns:a16="http://schemas.microsoft.com/office/drawing/2014/main" val="1303074700"/>
                    </a:ext>
                  </a:extLst>
                </a:gridCol>
                <a:gridCol w="1025439">
                  <a:extLst>
                    <a:ext uri="{9D8B030D-6E8A-4147-A177-3AD203B41FA5}">
                      <a16:colId xmlns:a16="http://schemas.microsoft.com/office/drawing/2014/main" val="1787687207"/>
                    </a:ext>
                  </a:extLst>
                </a:gridCol>
                <a:gridCol w="1025439">
                  <a:extLst>
                    <a:ext uri="{9D8B030D-6E8A-4147-A177-3AD203B41FA5}">
                      <a16:colId xmlns:a16="http://schemas.microsoft.com/office/drawing/2014/main" val="2124695255"/>
                    </a:ext>
                  </a:extLst>
                </a:gridCol>
                <a:gridCol w="1025439">
                  <a:extLst>
                    <a:ext uri="{9D8B030D-6E8A-4147-A177-3AD203B41FA5}">
                      <a16:colId xmlns:a16="http://schemas.microsoft.com/office/drawing/2014/main" val="4059273065"/>
                    </a:ext>
                  </a:extLst>
                </a:gridCol>
                <a:gridCol w="1025439">
                  <a:extLst>
                    <a:ext uri="{9D8B030D-6E8A-4147-A177-3AD203B41FA5}">
                      <a16:colId xmlns:a16="http://schemas.microsoft.com/office/drawing/2014/main" val="1640886016"/>
                    </a:ext>
                  </a:extLst>
                </a:gridCol>
                <a:gridCol w="1025439">
                  <a:extLst>
                    <a:ext uri="{9D8B030D-6E8A-4147-A177-3AD203B41FA5}">
                      <a16:colId xmlns:a16="http://schemas.microsoft.com/office/drawing/2014/main" val="3163361678"/>
                    </a:ext>
                  </a:extLst>
                </a:gridCol>
              </a:tblGrid>
              <a:tr h="187590">
                <a:tc>
                  <a:txBody>
                    <a:bodyPr/>
                    <a:lstStyle/>
                    <a:p>
                      <a:pPr algn="l"/>
                      <a:r>
                        <a:rPr lang="en-US" altLang="zh-CN" b="1"/>
                        <a:t>Method</a:t>
                      </a:r>
                      <a:endParaRPr lang="zh-CN" altLang="en-US"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walking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standing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sitting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bending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biking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Overall</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17857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Poseact </a:t>
                      </a:r>
                      <a:r>
                        <a:rPr lang="en-US" altLang="zh-CN" dirty="0"/>
                        <a:t>(Multitask)</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0.884</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0.214</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0.311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0.457</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0.541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0.481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6307547"/>
                  </a:ext>
                </a:extLst>
              </a:tr>
              <a:tr h="370840">
                <a:tc>
                  <a:txBody>
                    <a:bodyPr/>
                    <a:lstStyle/>
                    <a:p>
                      <a:r>
                        <a:rPr lang="en-US" altLang="zh-CN"/>
                        <a:t>ResNet50 [8]</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0.885</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0.225</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0.01</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0.063</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0.536</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0.344</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a:t>Poseact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0">
                          <a:solidFill>
                            <a:schemeClr val="tx1"/>
                          </a:solidFill>
                        </a:rPr>
                        <a:t>0.919</a:t>
                      </a:r>
                      <a:endParaRPr lang="en-US" altLang="zh-CN"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0">
                          <a:solidFill>
                            <a:schemeClr val="tx1"/>
                          </a:solidFill>
                        </a:rPr>
                        <a:t>0.553</a:t>
                      </a:r>
                      <a:endParaRPr lang="zh-CN" altLang="en-US"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0.771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0.621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0.839</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0.741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a:t>TempPoseact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0.927</a:t>
                      </a:r>
                      <a:endParaRPr lang="zh-CN" alt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0.672</a:t>
                      </a:r>
                      <a:endParaRPr lang="zh-CN" alt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0.710</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0.482</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0.771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0.712</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bl>
          </a:graphicData>
        </a:graphic>
      </p:graphicFrame>
      <p:sp>
        <p:nvSpPr>
          <p:cNvPr id="12" name="TextBox 11">
            <a:extLst>
              <a:ext uri="{FF2B5EF4-FFF2-40B4-BE49-F238E27FC236}">
                <a16:creationId xmlns:a16="http://schemas.microsoft.com/office/drawing/2014/main" id="{3A2C4FAE-7E11-4B41-A8A3-AACAB4C59C5F}"/>
              </a:ext>
            </a:extLst>
          </p:cNvPr>
          <p:cNvSpPr txBox="1"/>
          <p:nvPr/>
        </p:nvSpPr>
        <p:spPr>
          <a:xfrm>
            <a:off x="327333" y="6197403"/>
            <a:ext cx="11165120" cy="261610"/>
          </a:xfrm>
          <a:prstGeom prst="rect">
            <a:avLst/>
          </a:prstGeom>
          <a:noFill/>
        </p:spPr>
        <p:txBody>
          <a:bodyPr wrap="square" rtlCol="0">
            <a:spAutoFit/>
          </a:bodyPr>
          <a:lstStyle/>
          <a:p>
            <a:r>
              <a:rPr lang="en-US" altLang="zh-CN" sz="1100"/>
              <a:t>[8] </a:t>
            </a:r>
            <a:r>
              <a:rPr lang="en-US" altLang="zh-CN" sz="1100" dirty="0"/>
              <a:t>He et </a:t>
            </a:r>
            <a:r>
              <a:rPr lang="en-US" altLang="zh-CN" sz="1100"/>
              <a:t>al., </a:t>
            </a:r>
            <a:r>
              <a:rPr lang="en-US" altLang="zh-CN" sz="1100" dirty="0"/>
              <a:t>Deep Residual Learning for Image Recognition. CVPR 2016</a:t>
            </a:r>
            <a:endParaRPr lang="zh-CN" altLang="en-US" sz="1100"/>
          </a:p>
        </p:txBody>
      </p:sp>
      <p:sp>
        <p:nvSpPr>
          <p:cNvPr id="15" name="TextBox 14">
            <a:extLst>
              <a:ext uri="{FF2B5EF4-FFF2-40B4-BE49-F238E27FC236}">
                <a16:creationId xmlns:a16="http://schemas.microsoft.com/office/drawing/2014/main" id="{5E125C1B-0940-4738-9A8F-26BBB7D1372C}"/>
              </a:ext>
            </a:extLst>
          </p:cNvPr>
          <p:cNvSpPr txBox="1"/>
          <p:nvPr/>
        </p:nvSpPr>
        <p:spPr>
          <a:xfrm>
            <a:off x="9264365" y="2367732"/>
            <a:ext cx="2925584" cy="646331"/>
          </a:xfrm>
          <a:prstGeom prst="rect">
            <a:avLst/>
          </a:prstGeom>
          <a:noFill/>
        </p:spPr>
        <p:txBody>
          <a:bodyPr wrap="square" rtlCol="0">
            <a:spAutoFit/>
          </a:bodyPr>
          <a:lstStyle/>
          <a:p>
            <a:r>
              <a:rPr lang="en-US" altLang="zh-CN">
                <a:solidFill>
                  <a:schemeClr val="accent1">
                    <a:lumMod val="50000"/>
                  </a:schemeClr>
                </a:solidFill>
              </a:rPr>
              <a:t>trained on selected actions,</a:t>
            </a:r>
          </a:p>
          <a:p>
            <a:r>
              <a:rPr lang="en-US" altLang="zh-CN">
                <a:solidFill>
                  <a:schemeClr val="accent1">
                    <a:lumMod val="50000"/>
                  </a:schemeClr>
                </a:solidFill>
              </a:rPr>
              <a:t>not multitask</a:t>
            </a:r>
          </a:p>
        </p:txBody>
      </p:sp>
      <p:grpSp>
        <p:nvGrpSpPr>
          <p:cNvPr id="3" name="Group 2">
            <a:extLst>
              <a:ext uri="{FF2B5EF4-FFF2-40B4-BE49-F238E27FC236}">
                <a16:creationId xmlns:a16="http://schemas.microsoft.com/office/drawing/2014/main" id="{7EB36BB9-3E40-4C60-844A-12ABCED483A0}"/>
              </a:ext>
            </a:extLst>
          </p:cNvPr>
          <p:cNvGrpSpPr/>
          <p:nvPr/>
        </p:nvGrpSpPr>
        <p:grpSpPr>
          <a:xfrm>
            <a:off x="9051721" y="1481169"/>
            <a:ext cx="3140279" cy="646331"/>
            <a:chOff x="9051721" y="1481169"/>
            <a:chExt cx="3140279" cy="646331"/>
          </a:xfrm>
        </p:grpSpPr>
        <p:sp>
          <p:nvSpPr>
            <p:cNvPr id="13" name="TextBox 12">
              <a:extLst>
                <a:ext uri="{FF2B5EF4-FFF2-40B4-BE49-F238E27FC236}">
                  <a16:creationId xmlns:a16="http://schemas.microsoft.com/office/drawing/2014/main" id="{EFEAD19F-9BAC-4857-8249-EF0EBCFF7638}"/>
                </a:ext>
              </a:extLst>
            </p:cNvPr>
            <p:cNvSpPr txBox="1"/>
            <p:nvPr/>
          </p:nvSpPr>
          <p:spPr>
            <a:xfrm>
              <a:off x="9266416" y="1481169"/>
              <a:ext cx="2925584" cy="646331"/>
            </a:xfrm>
            <a:prstGeom prst="rect">
              <a:avLst/>
            </a:prstGeom>
            <a:noFill/>
          </p:spPr>
          <p:txBody>
            <a:bodyPr wrap="square" rtlCol="0">
              <a:spAutoFit/>
            </a:bodyPr>
            <a:lstStyle/>
            <a:p>
              <a:r>
                <a:rPr lang="en-US" altLang="zh-CN">
                  <a:solidFill>
                    <a:schemeClr val="accent1">
                      <a:lumMod val="50000"/>
                    </a:schemeClr>
                  </a:solidFill>
                </a:rPr>
                <a:t>trained on all 5 action groups</a:t>
              </a:r>
            </a:p>
            <a:p>
              <a:r>
                <a:rPr lang="en-US" altLang="zh-CN">
                  <a:solidFill>
                    <a:schemeClr val="accent1">
                      <a:lumMod val="50000"/>
                    </a:schemeClr>
                  </a:solidFill>
                </a:rPr>
                <a:t>tested on selected actions</a:t>
              </a:r>
              <a:endParaRPr lang="zh-CN" altLang="en-US">
                <a:solidFill>
                  <a:schemeClr val="accent1">
                    <a:lumMod val="50000"/>
                  </a:schemeClr>
                </a:solidFill>
              </a:endParaRPr>
            </a:p>
          </p:txBody>
        </p:sp>
        <p:cxnSp>
          <p:nvCxnSpPr>
            <p:cNvPr id="16" name="Straight Arrow Connector 15">
              <a:extLst>
                <a:ext uri="{FF2B5EF4-FFF2-40B4-BE49-F238E27FC236}">
                  <a16:creationId xmlns:a16="http://schemas.microsoft.com/office/drawing/2014/main" id="{BF105F20-9E1F-4CA3-9C6A-1ABD1E9BF2D5}"/>
                </a:ext>
              </a:extLst>
            </p:cNvPr>
            <p:cNvCxnSpPr>
              <a:cxnSpLocks/>
            </p:cNvCxnSpPr>
            <p:nvPr/>
          </p:nvCxnSpPr>
          <p:spPr>
            <a:xfrm flipV="1">
              <a:off x="9051721" y="1786855"/>
              <a:ext cx="397079" cy="142613"/>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7" name="Left Brace 16">
            <a:extLst>
              <a:ext uri="{FF2B5EF4-FFF2-40B4-BE49-F238E27FC236}">
                <a16:creationId xmlns:a16="http://schemas.microsoft.com/office/drawing/2014/main" id="{8594A77C-5377-49ED-A36B-CC5AFECEEBA7}"/>
              </a:ext>
            </a:extLst>
          </p:cNvPr>
          <p:cNvSpPr/>
          <p:nvPr/>
        </p:nvSpPr>
        <p:spPr>
          <a:xfrm rot="10800000">
            <a:off x="9062002" y="2152389"/>
            <a:ext cx="189575" cy="1102187"/>
          </a:xfrm>
          <a:prstGeom prst="leftBrace">
            <a:avLst>
              <a:gd name="adj1" fmla="val 991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accent1">
                  <a:lumMod val="50000"/>
                </a:schemeClr>
              </a:solidFill>
            </a:endParaRPr>
          </a:p>
        </p:txBody>
      </p:sp>
      <p:sp>
        <p:nvSpPr>
          <p:cNvPr id="25" name="Rectangle: Rounded Corners 24">
            <a:extLst>
              <a:ext uri="{FF2B5EF4-FFF2-40B4-BE49-F238E27FC236}">
                <a16:creationId xmlns:a16="http://schemas.microsoft.com/office/drawing/2014/main" id="{BC4C42D4-1F9A-4ECC-AF67-7D455B701DFA}"/>
              </a:ext>
            </a:extLst>
          </p:cNvPr>
          <p:cNvSpPr/>
          <p:nvPr/>
        </p:nvSpPr>
        <p:spPr>
          <a:xfrm flipV="1">
            <a:off x="2975483" y="2902428"/>
            <a:ext cx="2033117" cy="319710"/>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8" name="Rectangle: Rounded Corners 27">
            <a:extLst>
              <a:ext uri="{FF2B5EF4-FFF2-40B4-BE49-F238E27FC236}">
                <a16:creationId xmlns:a16="http://schemas.microsoft.com/office/drawing/2014/main" id="{0073DE0A-CFAA-4A65-B9FD-08BF6904FF97}"/>
              </a:ext>
            </a:extLst>
          </p:cNvPr>
          <p:cNvSpPr/>
          <p:nvPr/>
        </p:nvSpPr>
        <p:spPr>
          <a:xfrm flipV="1">
            <a:off x="5148093" y="2514823"/>
            <a:ext cx="2889664" cy="346672"/>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85684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17" grpId="0" animBg="1"/>
      <p:bldP spid="25"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a:t>Effect of Preprocessing and Temporal Module</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11</a:t>
            </a:fld>
            <a:endParaRPr lang="zh-CN" altLang="en-US"/>
          </a:p>
        </p:txBody>
      </p:sp>
      <p:sp>
        <p:nvSpPr>
          <p:cNvPr id="6" name="矩形 5">
            <a:extLst>
              <a:ext uri="{FF2B5EF4-FFF2-40B4-BE49-F238E27FC236}">
                <a16:creationId xmlns:a16="http://schemas.microsoft.com/office/drawing/2014/main" id="{66DBFB27-A838-4406-91B8-57751134DD00}"/>
              </a:ext>
            </a:extLst>
          </p:cNvPr>
          <p:cNvSpPr/>
          <p:nvPr/>
        </p:nvSpPr>
        <p:spPr>
          <a:xfrm>
            <a:off x="336000" y="749008"/>
            <a:ext cx="78174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Using </a:t>
            </a:r>
            <a:r>
              <a:rPr lang="en-US" altLang="zh-CN" sz="2400">
                <a:ea typeface="黑体" panose="02010609060101010101" pitchFamily="49" charset="-122"/>
                <a:cs typeface="Times New Roman" panose="02020603050405020304" pitchFamily="18" charset="0"/>
              </a:rPr>
              <a:t>Relative Keypoint Coordinates</a:t>
            </a:r>
            <a:endParaRPr lang="en-US" altLang="zh-CN" sz="2400" dirty="0">
              <a:ea typeface="黑体" panose="02010609060101010101" pitchFamily="49" charset="-122"/>
              <a:cs typeface="Times New Roman" panose="02020603050405020304" pitchFamily="18" charset="0"/>
            </a:endParaRPr>
          </a:p>
        </p:txBody>
      </p:sp>
      <p:sp>
        <p:nvSpPr>
          <p:cNvPr id="9" name="矩形 5">
            <a:extLst>
              <a:ext uri="{FF2B5EF4-FFF2-40B4-BE49-F238E27FC236}">
                <a16:creationId xmlns:a16="http://schemas.microsoft.com/office/drawing/2014/main" id="{6DD7EBAD-81A3-49A2-91D0-7D8F894235C0}"/>
              </a:ext>
            </a:extLst>
          </p:cNvPr>
          <p:cNvSpPr/>
          <p:nvPr/>
        </p:nvSpPr>
        <p:spPr>
          <a:xfrm>
            <a:off x="336000" y="2498350"/>
            <a:ext cx="5518148"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F1 score for </a:t>
            </a:r>
            <a:r>
              <a:rPr lang="en-US" altLang="zh-CN" sz="2400" dirty="0">
                <a:ea typeface="黑体" panose="02010609060101010101" pitchFamily="49" charset="-122"/>
                <a:cs typeface="Times New Roman" panose="02020603050405020304" pitchFamily="18" charset="0"/>
              </a:rPr>
              <a:t>each class</a:t>
            </a:r>
          </a:p>
        </p:txBody>
      </p:sp>
      <p:grpSp>
        <p:nvGrpSpPr>
          <p:cNvPr id="21" name="Group 20">
            <a:extLst>
              <a:ext uri="{FF2B5EF4-FFF2-40B4-BE49-F238E27FC236}">
                <a16:creationId xmlns:a16="http://schemas.microsoft.com/office/drawing/2014/main" id="{6396578B-5518-40AF-85B5-B1DE8DB93D24}"/>
              </a:ext>
            </a:extLst>
          </p:cNvPr>
          <p:cNvGrpSpPr/>
          <p:nvPr/>
        </p:nvGrpSpPr>
        <p:grpSpPr>
          <a:xfrm>
            <a:off x="9564838" y="938064"/>
            <a:ext cx="2094127" cy="2268665"/>
            <a:chOff x="9564838" y="938064"/>
            <a:chExt cx="2094127" cy="2268665"/>
          </a:xfrm>
        </p:grpSpPr>
        <p:grpSp>
          <p:nvGrpSpPr>
            <p:cNvPr id="11" name="Group 10">
              <a:extLst>
                <a:ext uri="{FF2B5EF4-FFF2-40B4-BE49-F238E27FC236}">
                  <a16:creationId xmlns:a16="http://schemas.microsoft.com/office/drawing/2014/main" id="{AF105947-F380-4977-9D6D-7CDE10A64321}"/>
                </a:ext>
              </a:extLst>
            </p:cNvPr>
            <p:cNvGrpSpPr/>
            <p:nvPr/>
          </p:nvGrpSpPr>
          <p:grpSpPr>
            <a:xfrm>
              <a:off x="10568714" y="938064"/>
              <a:ext cx="1090251" cy="2268665"/>
              <a:chOff x="9194080" y="1070881"/>
              <a:chExt cx="2073360" cy="4957293"/>
            </a:xfrm>
          </p:grpSpPr>
          <p:grpSp>
            <p:nvGrpSpPr>
              <p:cNvPr id="5" name="Group 4">
                <a:extLst>
                  <a:ext uri="{FF2B5EF4-FFF2-40B4-BE49-F238E27FC236}">
                    <a16:creationId xmlns:a16="http://schemas.microsoft.com/office/drawing/2014/main" id="{66F3E362-D262-47F8-99B0-EFD3B702B150}"/>
                  </a:ext>
                </a:extLst>
              </p:cNvPr>
              <p:cNvGrpSpPr/>
              <p:nvPr/>
            </p:nvGrpSpPr>
            <p:grpSpPr>
              <a:xfrm>
                <a:off x="9194080" y="1070881"/>
                <a:ext cx="2073360" cy="4957293"/>
                <a:chOff x="9194080" y="1070881"/>
                <a:chExt cx="2073360" cy="4957293"/>
              </a:xfrm>
            </p:grpSpPr>
            <p:pic>
              <p:nvPicPr>
                <p:cNvPr id="10" name="Picture 2">
                  <a:extLst>
                    <a:ext uri="{FF2B5EF4-FFF2-40B4-BE49-F238E27FC236}">
                      <a16:creationId xmlns:a16="http://schemas.microsoft.com/office/drawing/2014/main" id="{5D0A7A75-690B-417D-BDB7-B267CDB3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4080" y="1070881"/>
                  <a:ext cx="2073360" cy="495729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A0EDC9AC-F049-4F10-A625-B2122427A16E}"/>
                    </a:ext>
                  </a:extLst>
                </p:cNvPr>
                <p:cNvSpPr/>
                <p:nvPr/>
              </p:nvSpPr>
              <p:spPr>
                <a:xfrm>
                  <a:off x="10159640" y="2032000"/>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275354F5-A641-4064-83E8-47AC6A54A865}"/>
                    </a:ext>
                  </a:extLst>
                </p:cNvPr>
                <p:cNvSpPr/>
                <p:nvPr/>
              </p:nvSpPr>
              <p:spPr>
                <a:xfrm>
                  <a:off x="10159640" y="3876213"/>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Connector 12">
                  <a:extLst>
                    <a:ext uri="{FF2B5EF4-FFF2-40B4-BE49-F238E27FC236}">
                      <a16:creationId xmlns:a16="http://schemas.microsoft.com/office/drawing/2014/main" id="{33E58477-CD22-460F-888A-5C1C857E827F}"/>
                    </a:ext>
                  </a:extLst>
                </p:cNvPr>
                <p:cNvCxnSpPr>
                  <a:stCxn id="3" idx="4"/>
                  <a:endCxn id="12" idx="0"/>
                </p:cNvCxnSpPr>
                <p:nvPr/>
              </p:nvCxnSpPr>
              <p:spPr>
                <a:xfrm>
                  <a:off x="10230760" y="2174240"/>
                  <a:ext cx="0" cy="170197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AB2FD5D6-A97D-43A2-807A-CB2C941CE92C}"/>
                  </a:ext>
                </a:extLst>
              </p:cNvPr>
              <p:cNvSpPr/>
              <p:nvPr/>
            </p:nvSpPr>
            <p:spPr>
              <a:xfrm>
                <a:off x="10159640" y="2954106"/>
                <a:ext cx="142240" cy="14224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4">
              <a:extLst>
                <a:ext uri="{FF2B5EF4-FFF2-40B4-BE49-F238E27FC236}">
                  <a16:creationId xmlns:a16="http://schemas.microsoft.com/office/drawing/2014/main" id="{56F914B1-45D2-4C42-A2AA-844E1C6D867E}"/>
                </a:ext>
              </a:extLst>
            </p:cNvPr>
            <p:cNvSpPr txBox="1"/>
            <p:nvPr/>
          </p:nvSpPr>
          <p:spPr>
            <a:xfrm>
              <a:off x="9564838" y="1458146"/>
              <a:ext cx="1619854" cy="369332"/>
            </a:xfrm>
            <a:prstGeom prst="rect">
              <a:avLst/>
            </a:prstGeom>
            <a:noFill/>
          </p:spPr>
          <p:txBody>
            <a:bodyPr wrap="square" rtlCol="0">
              <a:spAutoFit/>
            </a:bodyPr>
            <a:lstStyle/>
            <a:p>
              <a:pPr algn="ctr"/>
              <a:r>
                <a:rPr lang="en-US" altLang="zh-CN" dirty="0">
                  <a:solidFill>
                    <a:srgbClr val="C00000"/>
                  </a:solidFill>
                </a:rPr>
                <a:t>Center Point</a:t>
              </a:r>
              <a:endParaRPr lang="zh-CN" altLang="en-US">
                <a:solidFill>
                  <a:srgbClr val="C00000"/>
                </a:solidFill>
              </a:endParaRPr>
            </a:p>
          </p:txBody>
        </p:sp>
      </p:grpSp>
      <p:sp>
        <p:nvSpPr>
          <p:cNvPr id="16" name="TextBox 15">
            <a:extLst>
              <a:ext uri="{FF2B5EF4-FFF2-40B4-BE49-F238E27FC236}">
                <a16:creationId xmlns:a16="http://schemas.microsoft.com/office/drawing/2014/main" id="{F74C5160-B14B-4E6D-B890-AE2D34995C7E}"/>
              </a:ext>
            </a:extLst>
          </p:cNvPr>
          <p:cNvSpPr txBox="1"/>
          <p:nvPr/>
        </p:nvSpPr>
        <p:spPr>
          <a:xfrm>
            <a:off x="527999" y="1282594"/>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17 Absolute coordinates =&gt; 1 center location + 17 relative coordinates </a:t>
            </a:r>
          </a:p>
        </p:txBody>
      </p:sp>
      <p:graphicFrame>
        <p:nvGraphicFramePr>
          <p:cNvPr id="17" name="Table 9">
            <a:extLst>
              <a:ext uri="{FF2B5EF4-FFF2-40B4-BE49-F238E27FC236}">
                <a16:creationId xmlns:a16="http://schemas.microsoft.com/office/drawing/2014/main" id="{C644A93F-E5C8-452D-A007-4895A1BF7469}"/>
              </a:ext>
            </a:extLst>
          </p:cNvPr>
          <p:cNvGraphicFramePr>
            <a:graphicFrameLocks noGrp="1"/>
          </p:cNvGraphicFramePr>
          <p:nvPr>
            <p:extLst>
              <p:ext uri="{D42A27DB-BD31-4B8C-83A1-F6EECF244321}">
                <p14:modId xmlns:p14="http://schemas.microsoft.com/office/powerpoint/2010/main" val="2696321718"/>
              </p:ext>
            </p:extLst>
          </p:nvPr>
        </p:nvGraphicFramePr>
        <p:xfrm>
          <a:off x="936660" y="4001345"/>
          <a:ext cx="8176140" cy="221996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75536709"/>
                    </a:ext>
                  </a:extLst>
                </a:gridCol>
                <a:gridCol w="1002690">
                  <a:extLst>
                    <a:ext uri="{9D8B030D-6E8A-4147-A177-3AD203B41FA5}">
                      <a16:colId xmlns:a16="http://schemas.microsoft.com/office/drawing/2014/main" val="1303074700"/>
                    </a:ext>
                  </a:extLst>
                </a:gridCol>
                <a:gridCol w="1002690">
                  <a:extLst>
                    <a:ext uri="{9D8B030D-6E8A-4147-A177-3AD203B41FA5}">
                      <a16:colId xmlns:a16="http://schemas.microsoft.com/office/drawing/2014/main" val="1787687207"/>
                    </a:ext>
                  </a:extLst>
                </a:gridCol>
                <a:gridCol w="1002690">
                  <a:extLst>
                    <a:ext uri="{9D8B030D-6E8A-4147-A177-3AD203B41FA5}">
                      <a16:colId xmlns:a16="http://schemas.microsoft.com/office/drawing/2014/main" val="1305378506"/>
                    </a:ext>
                  </a:extLst>
                </a:gridCol>
                <a:gridCol w="1002690">
                  <a:extLst>
                    <a:ext uri="{9D8B030D-6E8A-4147-A177-3AD203B41FA5}">
                      <a16:colId xmlns:a16="http://schemas.microsoft.com/office/drawing/2014/main" val="2389539741"/>
                    </a:ext>
                  </a:extLst>
                </a:gridCol>
                <a:gridCol w="1002690">
                  <a:extLst>
                    <a:ext uri="{9D8B030D-6E8A-4147-A177-3AD203B41FA5}">
                      <a16:colId xmlns:a16="http://schemas.microsoft.com/office/drawing/2014/main" val="2813713244"/>
                    </a:ext>
                  </a:extLst>
                </a:gridCol>
                <a:gridCol w="1002690">
                  <a:extLst>
                    <a:ext uri="{9D8B030D-6E8A-4147-A177-3AD203B41FA5}">
                      <a16:colId xmlns:a16="http://schemas.microsoft.com/office/drawing/2014/main" val="161003196"/>
                    </a:ext>
                  </a:extLst>
                </a:gridCol>
              </a:tblGrid>
              <a:tr h="348463">
                <a:tc>
                  <a:txBody>
                    <a:bodyPr/>
                    <a:lstStyle/>
                    <a:p>
                      <a:pPr algn="l"/>
                      <a:r>
                        <a:rPr lang="en-US" altLang="zh-CN" b="1"/>
                        <a:t>Method</a:t>
                      </a:r>
                      <a:endParaRPr lang="zh-CN" altLang="en-US"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Walking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Standing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Sitting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Bending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Biking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Average</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7047215"/>
                  </a:ext>
                </a:extLst>
              </a:tr>
              <a:tr h="370840">
                <a:tc>
                  <a:txBody>
                    <a:bodyPr/>
                    <a:lstStyle/>
                    <a:p>
                      <a:r>
                        <a:rPr lang="en-US" altLang="zh-CN"/>
                        <a:t>Poseact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0.919</a:t>
                      </a:r>
                      <a:endParaRPr lang="en-US" altLang="zh-C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0.553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0.771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0.621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0.839</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0.741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6307547"/>
                  </a:ext>
                </a:extLst>
              </a:tr>
              <a:tr h="370840">
                <a:tc>
                  <a:txBody>
                    <a:bodyPr/>
                    <a:lstStyle/>
                    <a:p>
                      <a:r>
                        <a:rPr lang="en-US" altLang="zh-CN" dirty="0">
                          <a:solidFill>
                            <a:schemeClr val="tx1"/>
                          </a:solidFill>
                        </a:rPr>
                        <a:t>Abs. Coord</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0.887</a:t>
                      </a:r>
                      <a:endParaRPr lang="en-US" altLang="zh-C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0.263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0.685</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0.478</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0.582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0.579</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dirty="0">
                          <a:solidFill>
                            <a:schemeClr val="tx1"/>
                          </a:solidFill>
                        </a:rPr>
                        <a:t>Rm. Center</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0.921</a:t>
                      </a:r>
                      <a:endParaRPr lang="en-US" altLang="zh-C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0.577</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0.742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0.598</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0.827</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0.733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a:solidFill>
                            <a:schemeClr val="tx1"/>
                          </a:solidFill>
                        </a:rPr>
                        <a:t>TempPoseact (GT)</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0.927</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0.672</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0.710</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0.482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0.771</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0.712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TempPoseact (PifPaf)</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0.923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0.653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0.575</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0.467</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0.761</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0.676</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979942"/>
                  </a:ext>
                </a:extLst>
              </a:tr>
            </a:tbl>
          </a:graphicData>
        </a:graphic>
      </p:graphicFrame>
      <p:sp>
        <p:nvSpPr>
          <p:cNvPr id="18" name="TextBox 17">
            <a:extLst>
              <a:ext uri="{FF2B5EF4-FFF2-40B4-BE49-F238E27FC236}">
                <a16:creationId xmlns:a16="http://schemas.microsoft.com/office/drawing/2014/main" id="{1247FFEB-0FD2-4391-BCD5-A9CFD90136D5}"/>
              </a:ext>
            </a:extLst>
          </p:cNvPr>
          <p:cNvSpPr txBox="1"/>
          <p:nvPr/>
        </p:nvSpPr>
        <p:spPr>
          <a:xfrm>
            <a:off x="527998" y="1756701"/>
            <a:ext cx="9391855"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multiple persons in </a:t>
            </a:r>
            <a:r>
              <a:rPr lang="en-US" altLang="zh-CN" sz="2200">
                <a:ea typeface="黑体" panose="02010609060101010101" pitchFamily="49" charset="-122"/>
                <a:cs typeface="Times New Roman" panose="02020603050405020304" pitchFamily="18" charset="0"/>
              </a:rPr>
              <a:t>an image, </a:t>
            </a:r>
            <a:r>
              <a:rPr lang="en-US" altLang="zh-CN" sz="2200" dirty="0">
                <a:ea typeface="黑体" panose="02010609060101010101" pitchFamily="49" charset="-122"/>
                <a:cs typeface="Times New Roman" panose="02020603050405020304" pitchFamily="18" charset="0"/>
              </a:rPr>
              <a:t>but their actions are not related with their absolute locations, only the body poses matter</a:t>
            </a:r>
          </a:p>
        </p:txBody>
      </p:sp>
      <p:sp>
        <p:nvSpPr>
          <p:cNvPr id="20" name="TextBox 19">
            <a:extLst>
              <a:ext uri="{FF2B5EF4-FFF2-40B4-BE49-F238E27FC236}">
                <a16:creationId xmlns:a16="http://schemas.microsoft.com/office/drawing/2014/main" id="{8D9E6D8B-20D3-43DE-910C-51100048F469}"/>
              </a:ext>
            </a:extLst>
          </p:cNvPr>
          <p:cNvSpPr txBox="1"/>
          <p:nvPr/>
        </p:nvSpPr>
        <p:spPr>
          <a:xfrm>
            <a:off x="9112800" y="4737884"/>
            <a:ext cx="2743200" cy="369332"/>
          </a:xfrm>
          <a:prstGeom prst="rect">
            <a:avLst/>
          </a:prstGeom>
          <a:noFill/>
        </p:spPr>
        <p:txBody>
          <a:bodyPr wrap="square" rtlCol="0">
            <a:spAutoFit/>
          </a:bodyPr>
          <a:lstStyle/>
          <a:p>
            <a:r>
              <a:rPr lang="en-US" altLang="zh-CN">
                <a:solidFill>
                  <a:schemeClr val="accent1">
                    <a:lumMod val="50000"/>
                  </a:schemeClr>
                </a:solidFill>
              </a:rPr>
              <a:t>use absolute coordinates</a:t>
            </a:r>
            <a:endParaRPr lang="zh-CN" altLang="en-US">
              <a:solidFill>
                <a:schemeClr val="accent1">
                  <a:lumMod val="50000"/>
                </a:schemeClr>
              </a:solidFill>
            </a:endParaRPr>
          </a:p>
        </p:txBody>
      </p:sp>
      <p:sp>
        <p:nvSpPr>
          <p:cNvPr id="23" name="TextBox 22">
            <a:extLst>
              <a:ext uri="{FF2B5EF4-FFF2-40B4-BE49-F238E27FC236}">
                <a16:creationId xmlns:a16="http://schemas.microsoft.com/office/drawing/2014/main" id="{6BC1629A-1664-47A6-A5EC-F1ED5555B6F7}"/>
              </a:ext>
            </a:extLst>
          </p:cNvPr>
          <p:cNvSpPr txBox="1"/>
          <p:nvPr/>
        </p:nvSpPr>
        <p:spPr>
          <a:xfrm>
            <a:off x="9112800" y="5114335"/>
            <a:ext cx="2743200" cy="369332"/>
          </a:xfrm>
          <a:prstGeom prst="rect">
            <a:avLst/>
          </a:prstGeom>
          <a:noFill/>
        </p:spPr>
        <p:txBody>
          <a:bodyPr wrap="square" rtlCol="0">
            <a:spAutoFit/>
          </a:bodyPr>
          <a:lstStyle/>
          <a:p>
            <a:r>
              <a:rPr lang="en-US" altLang="zh-CN">
                <a:solidFill>
                  <a:schemeClr val="accent1">
                    <a:lumMod val="50000"/>
                  </a:schemeClr>
                </a:solidFill>
              </a:rPr>
              <a:t>remove </a:t>
            </a:r>
            <a:r>
              <a:rPr lang="en-US" altLang="zh-CN" dirty="0">
                <a:solidFill>
                  <a:schemeClr val="accent1">
                    <a:lumMod val="50000"/>
                  </a:schemeClr>
                </a:solidFill>
              </a:rPr>
              <a:t>center point</a:t>
            </a:r>
            <a:endParaRPr lang="zh-CN" altLang="en-US">
              <a:solidFill>
                <a:schemeClr val="accent1">
                  <a:lumMod val="50000"/>
                </a:schemeClr>
              </a:solidFill>
            </a:endParaRPr>
          </a:p>
        </p:txBody>
      </p:sp>
      <p:sp>
        <p:nvSpPr>
          <p:cNvPr id="24" name="TextBox 23">
            <a:extLst>
              <a:ext uri="{FF2B5EF4-FFF2-40B4-BE49-F238E27FC236}">
                <a16:creationId xmlns:a16="http://schemas.microsoft.com/office/drawing/2014/main" id="{2D4CC75A-C4F0-4525-8181-5F0FFDDE4248}"/>
              </a:ext>
            </a:extLst>
          </p:cNvPr>
          <p:cNvSpPr txBox="1"/>
          <p:nvPr/>
        </p:nvSpPr>
        <p:spPr>
          <a:xfrm>
            <a:off x="9112800" y="5470206"/>
            <a:ext cx="2980691" cy="369332"/>
          </a:xfrm>
          <a:prstGeom prst="rect">
            <a:avLst/>
          </a:prstGeom>
          <a:noFill/>
        </p:spPr>
        <p:txBody>
          <a:bodyPr wrap="square" rtlCol="0">
            <a:spAutoFit/>
          </a:bodyPr>
          <a:lstStyle/>
          <a:p>
            <a:r>
              <a:rPr lang="en-US" altLang="zh-CN">
                <a:solidFill>
                  <a:schemeClr val="accent1">
                    <a:lumMod val="50000"/>
                  </a:schemeClr>
                </a:solidFill>
              </a:rPr>
              <a:t>groundtruth object track ID</a:t>
            </a:r>
            <a:endParaRPr lang="zh-CN" altLang="en-US">
              <a:solidFill>
                <a:schemeClr val="accent1">
                  <a:lumMod val="50000"/>
                </a:schemeClr>
              </a:solidFill>
            </a:endParaRPr>
          </a:p>
        </p:txBody>
      </p:sp>
      <p:sp>
        <p:nvSpPr>
          <p:cNvPr id="25" name="TextBox 24">
            <a:extLst>
              <a:ext uri="{FF2B5EF4-FFF2-40B4-BE49-F238E27FC236}">
                <a16:creationId xmlns:a16="http://schemas.microsoft.com/office/drawing/2014/main" id="{E769D9B1-BB16-496E-9E81-596763E93120}"/>
              </a:ext>
            </a:extLst>
          </p:cNvPr>
          <p:cNvSpPr txBox="1"/>
          <p:nvPr/>
        </p:nvSpPr>
        <p:spPr>
          <a:xfrm>
            <a:off x="9112800" y="5826855"/>
            <a:ext cx="2980691" cy="369332"/>
          </a:xfrm>
          <a:prstGeom prst="rect">
            <a:avLst/>
          </a:prstGeom>
          <a:noFill/>
        </p:spPr>
        <p:txBody>
          <a:bodyPr wrap="square" rtlCol="0">
            <a:spAutoFit/>
          </a:bodyPr>
          <a:lstStyle/>
          <a:p>
            <a:r>
              <a:rPr lang="en-US" altLang="zh-CN">
                <a:solidFill>
                  <a:schemeClr val="accent1">
                    <a:lumMod val="50000"/>
                  </a:schemeClr>
                </a:solidFill>
              </a:rPr>
              <a:t>PifPaf object track ID</a:t>
            </a:r>
            <a:endParaRPr lang="zh-CN" altLang="en-US">
              <a:solidFill>
                <a:schemeClr val="accent1">
                  <a:lumMod val="50000"/>
                </a:schemeClr>
              </a:solidFill>
            </a:endParaRPr>
          </a:p>
        </p:txBody>
      </p:sp>
      <p:sp>
        <p:nvSpPr>
          <p:cNvPr id="31" name="TextBox 30">
            <a:extLst>
              <a:ext uri="{FF2B5EF4-FFF2-40B4-BE49-F238E27FC236}">
                <a16:creationId xmlns:a16="http://schemas.microsoft.com/office/drawing/2014/main" id="{50211142-CE07-40D2-9439-86C3734A8DFE}"/>
              </a:ext>
            </a:extLst>
          </p:cNvPr>
          <p:cNvSpPr txBox="1"/>
          <p:nvPr/>
        </p:nvSpPr>
        <p:spPr>
          <a:xfrm>
            <a:off x="527997" y="2998666"/>
            <a:ext cx="10407733"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Relative coordinates &gt;&gt; absolute coordinates; center point is not very important</a:t>
            </a:r>
            <a:endParaRPr lang="en-US" altLang="zh-CN" sz="2200" dirty="0">
              <a:ea typeface="黑体" panose="02010609060101010101" pitchFamily="49" charset="-122"/>
              <a:cs typeface="Times New Roman" panose="02020603050405020304" pitchFamily="18" charset="0"/>
            </a:endParaRPr>
          </a:p>
        </p:txBody>
      </p:sp>
      <p:sp>
        <p:nvSpPr>
          <p:cNvPr id="32" name="TextBox 31">
            <a:extLst>
              <a:ext uri="{FF2B5EF4-FFF2-40B4-BE49-F238E27FC236}">
                <a16:creationId xmlns:a16="http://schemas.microsoft.com/office/drawing/2014/main" id="{76215D5E-4052-413C-8BB7-F606301AA486}"/>
              </a:ext>
            </a:extLst>
          </p:cNvPr>
          <p:cNvSpPr txBox="1"/>
          <p:nvPr/>
        </p:nvSpPr>
        <p:spPr>
          <a:xfrm>
            <a:off x="527997" y="3446099"/>
            <a:ext cx="10973441"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When using temporal models, we need object track ID to connect new poses to previous ones</a:t>
            </a:r>
            <a:endParaRPr lang="en-US" altLang="zh-CN" sz="2200" dirty="0">
              <a:ea typeface="黑体" panose="02010609060101010101" pitchFamily="49" charset="-122"/>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EDBB1482-172F-40BF-9066-B68BBFD6095E}"/>
              </a:ext>
            </a:extLst>
          </p:cNvPr>
          <p:cNvSpPr/>
          <p:nvPr/>
        </p:nvSpPr>
        <p:spPr>
          <a:xfrm flipV="1">
            <a:off x="8153400" y="4001343"/>
            <a:ext cx="959400" cy="2219958"/>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27791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20" grpId="0"/>
      <p:bldP spid="23" grpId="0"/>
      <p:bldP spid="24" grpId="0"/>
      <p:bldP spid="25" grpId="0"/>
      <p:bldP spid="31" grpId="0"/>
      <p:bldP spid="32" grpId="0"/>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Explorative Experiments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12</a:t>
            </a:fld>
            <a:endParaRPr lang="zh-CN" altLang="en-US"/>
          </a:p>
        </p:txBody>
      </p:sp>
      <p:sp>
        <p:nvSpPr>
          <p:cNvPr id="12" name="TextBox 11">
            <a:extLst>
              <a:ext uri="{FF2B5EF4-FFF2-40B4-BE49-F238E27FC236}">
                <a16:creationId xmlns:a16="http://schemas.microsoft.com/office/drawing/2014/main" id="{44351881-38C4-4689-BFD3-5E786B276DC3}"/>
              </a:ext>
            </a:extLst>
          </p:cNvPr>
          <p:cNvSpPr txBox="1"/>
          <p:nvPr/>
        </p:nvSpPr>
        <p:spPr>
          <a:xfrm>
            <a:off x="327333" y="6197403"/>
            <a:ext cx="11165120" cy="261610"/>
          </a:xfrm>
          <a:prstGeom prst="rect">
            <a:avLst/>
          </a:prstGeom>
          <a:noFill/>
        </p:spPr>
        <p:txBody>
          <a:bodyPr wrap="square" rtlCol="0">
            <a:spAutoFit/>
          </a:bodyPr>
          <a:lstStyle/>
          <a:p>
            <a:r>
              <a:rPr lang="en-US" altLang="zh-CN" sz="1100"/>
              <a:t>Picture </a:t>
            </a:r>
            <a:r>
              <a:rPr lang="en-US" altLang="zh-CN" sz="1100" dirty="0"/>
              <a:t>from CMU 16-385 Computer Vision (Kris Kitani) Lecture 11.1 Camera Matrix</a:t>
            </a:r>
            <a:endParaRPr lang="zh-CN" altLang="en-US" sz="1100"/>
          </a:p>
        </p:txBody>
      </p:sp>
      <p:sp>
        <p:nvSpPr>
          <p:cNvPr id="11" name="矩形 5">
            <a:extLst>
              <a:ext uri="{FF2B5EF4-FFF2-40B4-BE49-F238E27FC236}">
                <a16:creationId xmlns:a16="http://schemas.microsoft.com/office/drawing/2014/main" id="{88449104-3246-40C2-8106-370D2D02D586}"/>
              </a:ext>
            </a:extLst>
          </p:cNvPr>
          <p:cNvSpPr/>
          <p:nvPr/>
        </p:nvSpPr>
        <p:spPr>
          <a:xfrm>
            <a:off x="336000" y="721518"/>
            <a:ext cx="11856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3D poses in TCG onto the image plane of a “virtual camera” (acc 20% lower)</a:t>
            </a:r>
          </a:p>
        </p:txBody>
      </p:sp>
      <p:sp>
        <p:nvSpPr>
          <p:cNvPr id="13" name="TextBox 12">
            <a:extLst>
              <a:ext uri="{FF2B5EF4-FFF2-40B4-BE49-F238E27FC236}">
                <a16:creationId xmlns:a16="http://schemas.microsoft.com/office/drawing/2014/main" id="{AA0600E9-BA2C-4D53-9A34-037B50196D67}"/>
              </a:ext>
            </a:extLst>
          </p:cNvPr>
          <p:cNvSpPr txBox="1"/>
          <p:nvPr/>
        </p:nvSpPr>
        <p:spPr>
          <a:xfrm>
            <a:off x="527998" y="1137433"/>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difficult to choose a proper camera pose to keep the actor in FOV</a:t>
            </a:r>
          </a:p>
        </p:txBody>
      </p:sp>
      <p:pic>
        <p:nvPicPr>
          <p:cNvPr id="6" name="Picture 5">
            <a:extLst>
              <a:ext uri="{FF2B5EF4-FFF2-40B4-BE49-F238E27FC236}">
                <a16:creationId xmlns:a16="http://schemas.microsoft.com/office/drawing/2014/main" id="{ABDDEE24-DAEE-41E3-AA27-BEAF0887C288}"/>
              </a:ext>
            </a:extLst>
          </p:cNvPr>
          <p:cNvPicPr>
            <a:picLocks noChangeAspect="1"/>
          </p:cNvPicPr>
          <p:nvPr/>
        </p:nvPicPr>
        <p:blipFill>
          <a:blip r:embed="rId3"/>
          <a:stretch>
            <a:fillRect/>
          </a:stretch>
        </p:blipFill>
        <p:spPr>
          <a:xfrm>
            <a:off x="2328194" y="1841252"/>
            <a:ext cx="7163398" cy="3971014"/>
          </a:xfrm>
          <a:prstGeom prst="rect">
            <a:avLst/>
          </a:prstGeom>
        </p:spPr>
      </p:pic>
    </p:spTree>
    <p:extLst>
      <p:ext uri="{BB962C8B-B14F-4D97-AF65-F5344CB8AC3E}">
        <p14:creationId xmlns:p14="http://schemas.microsoft.com/office/powerpoint/2010/main" val="34798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Explorative Experiments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13</a:t>
            </a:fld>
            <a:endParaRPr lang="zh-CN" altLang="en-US"/>
          </a:p>
        </p:txBody>
      </p:sp>
      <p:pic>
        <p:nvPicPr>
          <p:cNvPr id="11" name="Picture 10">
            <a:extLst>
              <a:ext uri="{FF2B5EF4-FFF2-40B4-BE49-F238E27FC236}">
                <a16:creationId xmlns:a16="http://schemas.microsoft.com/office/drawing/2014/main" id="{068CF11A-D554-433A-89FE-C10D295B2960}"/>
              </a:ext>
            </a:extLst>
          </p:cNvPr>
          <p:cNvPicPr>
            <a:picLocks noChangeAspect="1"/>
          </p:cNvPicPr>
          <p:nvPr/>
        </p:nvPicPr>
        <p:blipFill rotWithShape="1">
          <a:blip r:embed="rId3">
            <a:extLst>
              <a:ext uri="{28A0092B-C50C-407E-A947-70E740481C1C}">
                <a14:useLocalDpi xmlns:a14="http://schemas.microsoft.com/office/drawing/2010/main" val="0"/>
              </a:ext>
            </a:extLst>
          </a:blip>
          <a:srcRect l="16069"/>
          <a:stretch/>
        </p:blipFill>
        <p:spPr>
          <a:xfrm>
            <a:off x="594057" y="3711797"/>
            <a:ext cx="2459471" cy="2582817"/>
          </a:xfrm>
          <a:prstGeom prst="rect">
            <a:avLst/>
          </a:prstGeom>
          <a:ln w="12700">
            <a:solidFill>
              <a:schemeClr val="tx1"/>
            </a:solidFill>
          </a:ln>
        </p:spPr>
      </p:pic>
      <p:pic>
        <p:nvPicPr>
          <p:cNvPr id="13" name="Picture 12">
            <a:extLst>
              <a:ext uri="{FF2B5EF4-FFF2-40B4-BE49-F238E27FC236}">
                <a16:creationId xmlns:a16="http://schemas.microsoft.com/office/drawing/2014/main" id="{9A970A0B-5A4B-44EC-BC07-C0BDDF97B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117" y="3711797"/>
            <a:ext cx="2459470" cy="2582817"/>
          </a:xfrm>
          <a:prstGeom prst="rect">
            <a:avLst/>
          </a:prstGeom>
          <a:ln w="12700">
            <a:solidFill>
              <a:schemeClr val="tx1"/>
            </a:solidFill>
          </a:ln>
        </p:spPr>
      </p:pic>
      <p:sp>
        <p:nvSpPr>
          <p:cNvPr id="18" name="矩形 5">
            <a:extLst>
              <a:ext uri="{FF2B5EF4-FFF2-40B4-BE49-F238E27FC236}">
                <a16:creationId xmlns:a16="http://schemas.microsoft.com/office/drawing/2014/main" id="{6A7157D6-36FB-4DDF-97CC-774479020244}"/>
              </a:ext>
            </a:extLst>
          </p:cNvPr>
          <p:cNvSpPr/>
          <p:nvPr/>
        </p:nvSpPr>
        <p:spPr>
          <a:xfrm>
            <a:off x="336000" y="1522571"/>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In TITAN, add phone related actions to selected action set (only ~25% F1) </a:t>
            </a:r>
          </a:p>
        </p:txBody>
      </p:sp>
      <p:sp>
        <p:nvSpPr>
          <p:cNvPr id="19" name="TextBox 18">
            <a:extLst>
              <a:ext uri="{FF2B5EF4-FFF2-40B4-BE49-F238E27FC236}">
                <a16:creationId xmlns:a16="http://schemas.microsoft.com/office/drawing/2014/main" id="{1D696AB7-A772-4A0F-A1FB-33C456FDF381}"/>
              </a:ext>
            </a:extLst>
          </p:cNvPr>
          <p:cNvSpPr txBox="1"/>
          <p:nvPr/>
        </p:nvSpPr>
        <p:spPr>
          <a:xfrm>
            <a:off x="527998" y="1938487"/>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these actions are context-dependent, body poses may not be sufficient</a:t>
            </a:r>
          </a:p>
        </p:txBody>
      </p:sp>
      <p:sp>
        <p:nvSpPr>
          <p:cNvPr id="20" name="矩形 5">
            <a:extLst>
              <a:ext uri="{FF2B5EF4-FFF2-40B4-BE49-F238E27FC236}">
                <a16:creationId xmlns:a16="http://schemas.microsoft.com/office/drawing/2014/main" id="{43482C78-EDE2-487D-AE51-2D94EFB232E0}"/>
              </a:ext>
            </a:extLst>
          </p:cNvPr>
          <p:cNvSpPr/>
          <p:nvPr/>
        </p:nvSpPr>
        <p:spPr>
          <a:xfrm>
            <a:off x="336000" y="721518"/>
            <a:ext cx="11856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3D poses in TCG onto the image plane of a “virtual camera” (acc 20% lower)</a:t>
            </a:r>
          </a:p>
        </p:txBody>
      </p:sp>
      <p:sp>
        <p:nvSpPr>
          <p:cNvPr id="21" name="TextBox 20">
            <a:extLst>
              <a:ext uri="{FF2B5EF4-FFF2-40B4-BE49-F238E27FC236}">
                <a16:creationId xmlns:a16="http://schemas.microsoft.com/office/drawing/2014/main" id="{CDDD044F-DFC0-4755-9CCC-A05E7BDDC641}"/>
              </a:ext>
            </a:extLst>
          </p:cNvPr>
          <p:cNvSpPr txBox="1"/>
          <p:nvPr/>
        </p:nvSpPr>
        <p:spPr>
          <a:xfrm>
            <a:off x="527998" y="1137433"/>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difficult to choose a proper camera pose to keep the actor in FOV</a:t>
            </a:r>
          </a:p>
        </p:txBody>
      </p:sp>
    </p:spTree>
    <p:extLst>
      <p:ext uri="{BB962C8B-B14F-4D97-AF65-F5344CB8AC3E}">
        <p14:creationId xmlns:p14="http://schemas.microsoft.com/office/powerpoint/2010/main" val="291926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Explorative Experiments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14</a:t>
            </a:fld>
            <a:endParaRPr lang="zh-CN" altLang="en-US"/>
          </a:p>
        </p:txBody>
      </p:sp>
      <p:pic>
        <p:nvPicPr>
          <p:cNvPr id="15" name="Picture 14">
            <a:extLst>
              <a:ext uri="{FF2B5EF4-FFF2-40B4-BE49-F238E27FC236}">
                <a16:creationId xmlns:a16="http://schemas.microsoft.com/office/drawing/2014/main" id="{B104355F-D193-483B-989B-4EE77D2FCFDD}"/>
              </a:ext>
            </a:extLst>
          </p:cNvPr>
          <p:cNvPicPr>
            <a:picLocks noChangeAspect="1"/>
          </p:cNvPicPr>
          <p:nvPr/>
        </p:nvPicPr>
        <p:blipFill rotWithShape="1">
          <a:blip r:embed="rId3">
            <a:extLst>
              <a:ext uri="{28A0092B-C50C-407E-A947-70E740481C1C}">
                <a14:useLocalDpi xmlns:a14="http://schemas.microsoft.com/office/drawing/2010/main" val="0"/>
              </a:ext>
            </a:extLst>
          </a:blip>
          <a:srcRect l="12094" t="14695" r="30526" b="8489"/>
          <a:stretch/>
        </p:blipFill>
        <p:spPr>
          <a:xfrm>
            <a:off x="9166756" y="3711796"/>
            <a:ext cx="2459473" cy="2582817"/>
          </a:xfrm>
          <a:prstGeom prst="rect">
            <a:avLst/>
          </a:prstGeom>
          <a:ln w="12700">
            <a:solidFill>
              <a:schemeClr val="tx1"/>
            </a:solidFill>
          </a:ln>
        </p:spPr>
      </p:pic>
      <p:pic>
        <p:nvPicPr>
          <p:cNvPr id="19" name="Picture 18">
            <a:extLst>
              <a:ext uri="{FF2B5EF4-FFF2-40B4-BE49-F238E27FC236}">
                <a16:creationId xmlns:a16="http://schemas.microsoft.com/office/drawing/2014/main" id="{720EBCAD-B538-4E63-9F24-167D01F34D4B}"/>
              </a:ext>
            </a:extLst>
          </p:cNvPr>
          <p:cNvPicPr>
            <a:picLocks noChangeAspect="1"/>
          </p:cNvPicPr>
          <p:nvPr/>
        </p:nvPicPr>
        <p:blipFill rotWithShape="1">
          <a:blip r:embed="rId4">
            <a:extLst>
              <a:ext uri="{28A0092B-C50C-407E-A947-70E740481C1C}">
                <a14:useLocalDpi xmlns:a14="http://schemas.microsoft.com/office/drawing/2010/main" val="0"/>
              </a:ext>
            </a:extLst>
          </a:blip>
          <a:srcRect l="15334" t="7763" r="27413" b="7763"/>
          <a:stretch/>
        </p:blipFill>
        <p:spPr>
          <a:xfrm>
            <a:off x="6392696" y="3711797"/>
            <a:ext cx="2459472" cy="2582817"/>
          </a:xfrm>
          <a:prstGeom prst="rect">
            <a:avLst/>
          </a:prstGeom>
          <a:ln w="12700">
            <a:solidFill>
              <a:schemeClr val="tx1"/>
            </a:solidFill>
          </a:ln>
        </p:spPr>
      </p:pic>
      <p:sp>
        <p:nvSpPr>
          <p:cNvPr id="12" name="矩形 5">
            <a:extLst>
              <a:ext uri="{FF2B5EF4-FFF2-40B4-BE49-F238E27FC236}">
                <a16:creationId xmlns:a16="http://schemas.microsoft.com/office/drawing/2014/main" id="{268047D2-BC49-47EA-B9E5-8E809C6E43E5}"/>
              </a:ext>
            </a:extLst>
          </p:cNvPr>
          <p:cNvSpPr/>
          <p:nvPr/>
        </p:nvSpPr>
        <p:spPr>
          <a:xfrm>
            <a:off x="336000" y="2280761"/>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Apply the models </a:t>
            </a:r>
            <a:r>
              <a:rPr lang="en-US" altLang="zh-CN" sz="2400" dirty="0">
                <a:ea typeface="黑体" panose="02010609060101010101" pitchFamily="49" charset="-122"/>
                <a:cs typeface="Times New Roman" panose="02020603050405020304" pitchFamily="18" charset="0"/>
              </a:rPr>
              <a:t>to CASR dataset</a:t>
            </a:r>
          </a:p>
        </p:txBody>
      </p:sp>
      <p:sp>
        <p:nvSpPr>
          <p:cNvPr id="16" name="矩形 5">
            <a:extLst>
              <a:ext uri="{FF2B5EF4-FFF2-40B4-BE49-F238E27FC236}">
                <a16:creationId xmlns:a16="http://schemas.microsoft.com/office/drawing/2014/main" id="{11E3E714-A84B-4516-B1B2-DC7EFCBA4F9A}"/>
              </a:ext>
            </a:extLst>
          </p:cNvPr>
          <p:cNvSpPr/>
          <p:nvPr/>
        </p:nvSpPr>
        <p:spPr>
          <a:xfrm>
            <a:off x="336000" y="721518"/>
            <a:ext cx="11856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3D poses in TCG onto the image plane of a “virtual camera” (acc 20% lower)</a:t>
            </a:r>
          </a:p>
        </p:txBody>
      </p:sp>
      <p:sp>
        <p:nvSpPr>
          <p:cNvPr id="17" name="TextBox 16">
            <a:extLst>
              <a:ext uri="{FF2B5EF4-FFF2-40B4-BE49-F238E27FC236}">
                <a16:creationId xmlns:a16="http://schemas.microsoft.com/office/drawing/2014/main" id="{0D2026ED-2BB7-4EF8-B931-0BCDFCC4E63E}"/>
              </a:ext>
            </a:extLst>
          </p:cNvPr>
          <p:cNvSpPr txBox="1"/>
          <p:nvPr/>
        </p:nvSpPr>
        <p:spPr>
          <a:xfrm>
            <a:off x="527998" y="2696677"/>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Good performance </a:t>
            </a:r>
            <a:r>
              <a:rPr lang="en-US" altLang="zh-CN" sz="2200">
                <a:ea typeface="黑体" panose="02010609060101010101" pitchFamily="49" charset="-122"/>
                <a:cs typeface="Times New Roman" panose="02020603050405020304" pitchFamily="18" charset="0"/>
              </a:rPr>
              <a:t>on test set</a:t>
            </a:r>
            <a:r>
              <a:rPr lang="en-US" altLang="zh-CN" sz="2200" dirty="0">
                <a:ea typeface="黑体" panose="02010609060101010101" pitchFamily="49" charset="-122"/>
                <a:cs typeface="Times New Roman" panose="02020603050405020304" pitchFamily="18" charset="0"/>
              </a:rPr>
              <a:t>, but not on test videos from youtube</a:t>
            </a:r>
          </a:p>
        </p:txBody>
      </p:sp>
      <p:sp>
        <p:nvSpPr>
          <p:cNvPr id="18" name="TextBox 17">
            <a:extLst>
              <a:ext uri="{FF2B5EF4-FFF2-40B4-BE49-F238E27FC236}">
                <a16:creationId xmlns:a16="http://schemas.microsoft.com/office/drawing/2014/main" id="{1BBEE36B-AB76-43B4-98B4-596C0617D1F6}"/>
              </a:ext>
            </a:extLst>
          </p:cNvPr>
          <p:cNvSpPr txBox="1"/>
          <p:nvPr/>
        </p:nvSpPr>
        <p:spPr>
          <a:xfrm>
            <a:off x="527998" y="3081813"/>
            <a:ext cx="11328002"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Possible reason: </a:t>
            </a:r>
            <a:r>
              <a:rPr lang="en-US" altLang="zh-CN" sz="2200" dirty="0">
                <a:ea typeface="黑体" panose="02010609060101010101" pitchFamily="49" charset="-122"/>
                <a:cs typeface="Times New Roman" panose="02020603050405020304" pitchFamily="18" charset="0"/>
              </a:rPr>
              <a:t>the dataset is collected seriously (standard arm signal), but people are more casual in real-life (out-of-distribution problem) </a:t>
            </a:r>
          </a:p>
        </p:txBody>
      </p:sp>
      <p:graphicFrame>
        <p:nvGraphicFramePr>
          <p:cNvPr id="20" name="Table 9">
            <a:extLst>
              <a:ext uri="{FF2B5EF4-FFF2-40B4-BE49-F238E27FC236}">
                <a16:creationId xmlns:a16="http://schemas.microsoft.com/office/drawing/2014/main" id="{19E68E57-1BF9-4B18-9B13-235EBC851AA2}"/>
              </a:ext>
            </a:extLst>
          </p:cNvPr>
          <p:cNvGraphicFramePr>
            <a:graphicFrameLocks noGrp="1"/>
          </p:cNvGraphicFramePr>
          <p:nvPr>
            <p:extLst>
              <p:ext uri="{D42A27DB-BD31-4B8C-83A1-F6EECF244321}">
                <p14:modId xmlns:p14="http://schemas.microsoft.com/office/powerpoint/2010/main" val="2815214512"/>
              </p:ext>
            </p:extLst>
          </p:nvPr>
        </p:nvGraphicFramePr>
        <p:xfrm>
          <a:off x="565771" y="3861082"/>
          <a:ext cx="5580000" cy="2202663"/>
        </p:xfrm>
        <a:graphic>
          <a:graphicData uri="http://schemas.openxmlformats.org/drawingml/2006/table">
            <a:tbl>
              <a:tblPr firstRow="1" bandRow="1">
                <a:tableStyleId>{5940675A-B579-460E-94D1-54222C63F5DA}</a:tableStyleId>
              </a:tblPr>
              <a:tblGrid>
                <a:gridCol w="1980000">
                  <a:extLst>
                    <a:ext uri="{9D8B030D-6E8A-4147-A177-3AD203B41FA5}">
                      <a16:colId xmlns:a16="http://schemas.microsoft.com/office/drawing/2014/main" val="75536709"/>
                    </a:ext>
                  </a:extLst>
                </a:gridCol>
                <a:gridCol w="900000">
                  <a:extLst>
                    <a:ext uri="{9D8B030D-6E8A-4147-A177-3AD203B41FA5}">
                      <a16:colId xmlns:a16="http://schemas.microsoft.com/office/drawing/2014/main" val="2782608310"/>
                    </a:ext>
                  </a:extLst>
                </a:gridCol>
                <a:gridCol w="900000">
                  <a:extLst>
                    <a:ext uri="{9D8B030D-6E8A-4147-A177-3AD203B41FA5}">
                      <a16:colId xmlns:a16="http://schemas.microsoft.com/office/drawing/2014/main" val="1303074700"/>
                    </a:ext>
                  </a:extLst>
                </a:gridCol>
                <a:gridCol w="900000">
                  <a:extLst>
                    <a:ext uri="{9D8B030D-6E8A-4147-A177-3AD203B41FA5}">
                      <a16:colId xmlns:a16="http://schemas.microsoft.com/office/drawing/2014/main" val="1787687207"/>
                    </a:ext>
                  </a:extLst>
                </a:gridCol>
                <a:gridCol w="900000">
                  <a:extLst>
                    <a:ext uri="{9D8B030D-6E8A-4147-A177-3AD203B41FA5}">
                      <a16:colId xmlns:a16="http://schemas.microsoft.com/office/drawing/2014/main" val="1305378506"/>
                    </a:ext>
                  </a:extLst>
                </a:gridCol>
              </a:tblGrid>
              <a:tr h="348463">
                <a:tc rowSpan="2">
                  <a:txBody>
                    <a:bodyPr/>
                    <a:lstStyle/>
                    <a:p>
                      <a:pPr algn="ctr"/>
                      <a:r>
                        <a:rPr lang="en-US" altLang="zh-CN" sz="1600" b="1" dirty="0"/>
                        <a:t>Method</a:t>
                      </a:r>
                      <a:endParaRPr lang="zh-CN" altLang="en-US" sz="1600"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600" b="0" dirty="0"/>
                        <a:t>Testset</a:t>
                      </a: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600" b="0" dirty="0"/>
                        <a:t>Youtube Set</a:t>
                      </a: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7047215"/>
                  </a:ext>
                </a:extLst>
              </a:tr>
              <a:tr h="370840">
                <a:tc vMerge="1">
                  <a:txBody>
                    <a:bodyPr/>
                    <a:lstStyle/>
                    <a:p>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Acc</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F1</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Acc</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F1</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6307547"/>
                  </a:ext>
                </a:extLst>
              </a:tr>
              <a:tr h="370840">
                <a:tc>
                  <a:txBody>
                    <a:bodyPr/>
                    <a:lstStyle/>
                    <a:p>
                      <a:r>
                        <a:rPr lang="en-US" altLang="zh-CN" sz="1600">
                          <a:solidFill>
                            <a:schemeClr val="tx1"/>
                          </a:solidFill>
                        </a:rPr>
                        <a:t>Poseact</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0.93</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0.91</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0.68</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0.47</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sz="1600">
                          <a:solidFill>
                            <a:schemeClr val="tx1"/>
                          </a:solidFill>
                        </a:rPr>
                        <a:t>TempPoseact</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0.92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0.66</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0.46</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sz="1600">
                          <a:solidFill>
                            <a:schemeClr val="tx1"/>
                          </a:solidFill>
                        </a:rPr>
                        <a:t>Heuristics [9]</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0.50</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0.79</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0.75</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r>
                        <a:rPr lang="en-US" altLang="zh-CN" sz="1600" dirty="0">
                          <a:solidFill>
                            <a:schemeClr val="tx1"/>
                          </a:solidFill>
                        </a:rPr>
                        <a:t>Random </a:t>
                      </a:r>
                      <a:r>
                        <a:rPr lang="en-US" altLang="zh-CN" sz="1600">
                          <a:solidFill>
                            <a:schemeClr val="tx1"/>
                          </a:solidFill>
                        </a:rPr>
                        <a:t>Forest [6]</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0.93</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0.82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0.76</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979942"/>
                  </a:ext>
                </a:extLst>
              </a:tr>
            </a:tbl>
          </a:graphicData>
        </a:graphic>
      </p:graphicFrame>
      <p:sp>
        <p:nvSpPr>
          <p:cNvPr id="21" name="TextBox 20">
            <a:extLst>
              <a:ext uri="{FF2B5EF4-FFF2-40B4-BE49-F238E27FC236}">
                <a16:creationId xmlns:a16="http://schemas.microsoft.com/office/drawing/2014/main" id="{5790CA72-87CA-48C0-A8D0-3ABC403BC605}"/>
              </a:ext>
            </a:extLst>
          </p:cNvPr>
          <p:cNvSpPr txBox="1"/>
          <p:nvPr/>
        </p:nvSpPr>
        <p:spPr>
          <a:xfrm>
            <a:off x="216745" y="6058450"/>
            <a:ext cx="11165120" cy="430887"/>
          </a:xfrm>
          <a:prstGeom prst="rect">
            <a:avLst/>
          </a:prstGeom>
          <a:noFill/>
        </p:spPr>
        <p:txBody>
          <a:bodyPr wrap="square" rtlCol="0">
            <a:spAutoFit/>
          </a:bodyPr>
          <a:lstStyle/>
          <a:p>
            <a:r>
              <a:rPr lang="en-US" altLang="zh-CN" sz="1100"/>
              <a:t>[6] Fang et al., Intention Recognition of Pedestrians and Cyclists by 2D Pose Estimation. arXiv:1910.03858</a:t>
            </a:r>
            <a:endParaRPr lang="en-US" altLang="zh-CN" sz="1100">
              <a:ea typeface="黑体" panose="02010609060101010101" pitchFamily="49" charset="-122"/>
              <a:cs typeface="Times New Roman" panose="02020603050405020304" pitchFamily="18" charset="0"/>
            </a:endParaRPr>
          </a:p>
          <a:p>
            <a:r>
              <a:rPr lang="en-US" altLang="zh-CN" sz="1100">
                <a:ea typeface="黑体" panose="02010609060101010101" pitchFamily="49" charset="-122"/>
                <a:cs typeface="Times New Roman" panose="02020603050405020304" pitchFamily="18" charset="0"/>
              </a:rPr>
              <a:t>[9] </a:t>
            </a:r>
            <a:r>
              <a:rPr lang="en-US" altLang="zh-CN" sz="1100" dirty="0">
                <a:ea typeface="黑体" panose="02010609060101010101" pitchFamily="49" charset="-122"/>
                <a:cs typeface="Times New Roman" panose="02020603050405020304" pitchFamily="18" charset="0"/>
              </a:rPr>
              <a:t>https://github.com/charlesbvll/monoloco</a:t>
            </a:r>
          </a:p>
        </p:txBody>
      </p:sp>
      <p:sp>
        <p:nvSpPr>
          <p:cNvPr id="22" name="TextBox 21">
            <a:extLst>
              <a:ext uri="{FF2B5EF4-FFF2-40B4-BE49-F238E27FC236}">
                <a16:creationId xmlns:a16="http://schemas.microsoft.com/office/drawing/2014/main" id="{4251C2E9-5FF3-4A3D-ACBF-CA5F133A1CE6}"/>
              </a:ext>
            </a:extLst>
          </p:cNvPr>
          <p:cNvSpPr txBox="1"/>
          <p:nvPr/>
        </p:nvSpPr>
        <p:spPr>
          <a:xfrm>
            <a:off x="527998" y="1137433"/>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difficult to choose a proper camera pose to keep the actor in FOV</a:t>
            </a:r>
          </a:p>
        </p:txBody>
      </p:sp>
      <p:sp>
        <p:nvSpPr>
          <p:cNvPr id="23" name="Rectangle: Rounded Corners 22">
            <a:extLst>
              <a:ext uri="{FF2B5EF4-FFF2-40B4-BE49-F238E27FC236}">
                <a16:creationId xmlns:a16="http://schemas.microsoft.com/office/drawing/2014/main" id="{59BC2A34-0AB7-4EE9-9CA7-3E0680649535}"/>
              </a:ext>
            </a:extLst>
          </p:cNvPr>
          <p:cNvSpPr/>
          <p:nvPr/>
        </p:nvSpPr>
        <p:spPr>
          <a:xfrm>
            <a:off x="4494653" y="4644481"/>
            <a:ext cx="1506072" cy="621973"/>
          </a:xfrm>
          <a:prstGeom prst="roundRect">
            <a:avLst/>
          </a:prstGeom>
          <a:no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4" name="矩形 5">
            <a:extLst>
              <a:ext uri="{FF2B5EF4-FFF2-40B4-BE49-F238E27FC236}">
                <a16:creationId xmlns:a16="http://schemas.microsoft.com/office/drawing/2014/main" id="{2E06C14E-0B22-4F6D-87C2-C1A29C76A7A8}"/>
              </a:ext>
            </a:extLst>
          </p:cNvPr>
          <p:cNvSpPr/>
          <p:nvPr/>
        </p:nvSpPr>
        <p:spPr>
          <a:xfrm>
            <a:off x="336000" y="1522571"/>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In TITAN, add phone related actions to selected action set (only ~25% F1) </a:t>
            </a:r>
          </a:p>
        </p:txBody>
      </p:sp>
      <p:sp>
        <p:nvSpPr>
          <p:cNvPr id="25" name="TextBox 24">
            <a:extLst>
              <a:ext uri="{FF2B5EF4-FFF2-40B4-BE49-F238E27FC236}">
                <a16:creationId xmlns:a16="http://schemas.microsoft.com/office/drawing/2014/main" id="{F886AE3F-56B5-4D66-A51C-8D969D33B615}"/>
              </a:ext>
            </a:extLst>
          </p:cNvPr>
          <p:cNvSpPr txBox="1"/>
          <p:nvPr/>
        </p:nvSpPr>
        <p:spPr>
          <a:xfrm>
            <a:off x="527998" y="1938487"/>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these actions are context-dependent, body poses may not be sufficient</a:t>
            </a:r>
          </a:p>
        </p:txBody>
      </p:sp>
    </p:spTree>
    <p:extLst>
      <p:ext uri="{BB962C8B-B14F-4D97-AF65-F5344CB8AC3E}">
        <p14:creationId xmlns:p14="http://schemas.microsoft.com/office/powerpoint/2010/main" val="67503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Discussions </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15</a:t>
            </a:fld>
            <a:endParaRPr lang="zh-CN" altLang="en-US"/>
          </a:p>
        </p:txBody>
      </p:sp>
      <p:sp>
        <p:nvSpPr>
          <p:cNvPr id="6" name="矩形 5">
            <a:extLst>
              <a:ext uri="{FF2B5EF4-FFF2-40B4-BE49-F238E27FC236}">
                <a16:creationId xmlns:a16="http://schemas.microsoft.com/office/drawing/2014/main" id="{66DBFB27-A838-4406-91B8-57751134DD00}"/>
              </a:ext>
            </a:extLst>
          </p:cNvPr>
          <p:cNvSpPr/>
          <p:nvPr/>
        </p:nvSpPr>
        <p:spPr>
          <a:xfrm>
            <a:off x="336000" y="776718"/>
            <a:ext cx="10036436"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Summary</a:t>
            </a:r>
          </a:p>
        </p:txBody>
      </p:sp>
      <p:sp>
        <p:nvSpPr>
          <p:cNvPr id="10" name="TextBox 9">
            <a:extLst>
              <a:ext uri="{FF2B5EF4-FFF2-40B4-BE49-F238E27FC236}">
                <a16:creationId xmlns:a16="http://schemas.microsoft.com/office/drawing/2014/main" id="{F07F78D9-93C6-49FA-8196-CF055946328E}"/>
              </a:ext>
            </a:extLst>
          </p:cNvPr>
          <p:cNvSpPr txBox="1"/>
          <p:nvPr/>
        </p:nvSpPr>
        <p:spPr>
          <a:xfrm>
            <a:off x="327333" y="6197403"/>
            <a:ext cx="11165120" cy="261610"/>
          </a:xfrm>
          <a:prstGeom prst="rect">
            <a:avLst/>
          </a:prstGeom>
          <a:noFill/>
        </p:spPr>
        <p:txBody>
          <a:bodyPr wrap="square" rtlCol="0">
            <a:spAutoFit/>
          </a:bodyPr>
          <a:lstStyle/>
          <a:p>
            <a:r>
              <a:rPr lang="en-US" altLang="zh-CN" sz="1100" dirty="0" err="1">
                <a:ea typeface="黑体" panose="02010609060101010101" pitchFamily="49" charset="-122"/>
                <a:cs typeface="Times New Roman" panose="02020603050405020304" pitchFamily="18" charset="0"/>
              </a:rPr>
              <a:t>Github:https</a:t>
            </a:r>
            <a:r>
              <a:rPr lang="en-US" altLang="zh-CN" sz="1100">
                <a:ea typeface="黑体" panose="02010609060101010101" pitchFamily="49" charset="-122"/>
                <a:cs typeface="Times New Roman" panose="02020603050405020304" pitchFamily="18" charset="0"/>
              </a:rPr>
              <a:t>://github.com/Weijiang-Xiong/Action_Recognition </a:t>
            </a:r>
          </a:p>
        </p:txBody>
      </p:sp>
      <p:sp>
        <p:nvSpPr>
          <p:cNvPr id="11" name="矩形 5">
            <a:extLst>
              <a:ext uri="{FF2B5EF4-FFF2-40B4-BE49-F238E27FC236}">
                <a16:creationId xmlns:a16="http://schemas.microsoft.com/office/drawing/2014/main" id="{617DF66A-75F9-4460-B910-1B7174B6CEEC}"/>
              </a:ext>
            </a:extLst>
          </p:cNvPr>
          <p:cNvSpPr/>
          <p:nvPr/>
        </p:nvSpPr>
        <p:spPr>
          <a:xfrm>
            <a:off x="336000" y="4828555"/>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Future Work</a:t>
            </a:r>
          </a:p>
        </p:txBody>
      </p:sp>
      <p:sp>
        <p:nvSpPr>
          <p:cNvPr id="9" name="矩形 5">
            <a:extLst>
              <a:ext uri="{FF2B5EF4-FFF2-40B4-BE49-F238E27FC236}">
                <a16:creationId xmlns:a16="http://schemas.microsoft.com/office/drawing/2014/main" id="{2C84F168-78E5-42D3-ACF6-15FB869D6C60}"/>
              </a:ext>
            </a:extLst>
          </p:cNvPr>
          <p:cNvSpPr/>
          <p:nvPr/>
        </p:nvSpPr>
        <p:spPr>
          <a:xfrm>
            <a:off x="336000" y="3026170"/>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Key Takeaways</a:t>
            </a:r>
          </a:p>
        </p:txBody>
      </p:sp>
      <p:sp>
        <p:nvSpPr>
          <p:cNvPr id="12" name="TextBox 11">
            <a:extLst>
              <a:ext uri="{FF2B5EF4-FFF2-40B4-BE49-F238E27FC236}">
                <a16:creationId xmlns:a16="http://schemas.microsoft.com/office/drawing/2014/main" id="{ECC86D8F-BAE1-4A39-86DD-26CE6B59D5E1}"/>
              </a:ext>
            </a:extLst>
          </p:cNvPr>
          <p:cNvSpPr txBox="1"/>
          <p:nvPr/>
        </p:nvSpPr>
        <p:spPr>
          <a:xfrm>
            <a:off x="527999" y="1215482"/>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Learned the recent progress of action recognition </a:t>
            </a:r>
          </a:p>
        </p:txBody>
      </p:sp>
      <p:sp>
        <p:nvSpPr>
          <p:cNvPr id="13" name="TextBox 12">
            <a:extLst>
              <a:ext uri="{FF2B5EF4-FFF2-40B4-BE49-F238E27FC236}">
                <a16:creationId xmlns:a16="http://schemas.microsoft.com/office/drawing/2014/main" id="{2CCADE55-953D-4D39-B019-5AD3C2B85997}"/>
              </a:ext>
            </a:extLst>
          </p:cNvPr>
          <p:cNvSpPr txBox="1"/>
          <p:nvPr/>
        </p:nvSpPr>
        <p:spPr>
          <a:xfrm>
            <a:off x="527998" y="5290220"/>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Advanced models (graph-based, attention mechanism), additional features (speed, angular speed) </a:t>
            </a:r>
          </a:p>
        </p:txBody>
      </p:sp>
      <p:sp>
        <p:nvSpPr>
          <p:cNvPr id="14" name="TextBox 13">
            <a:extLst>
              <a:ext uri="{FF2B5EF4-FFF2-40B4-BE49-F238E27FC236}">
                <a16:creationId xmlns:a16="http://schemas.microsoft.com/office/drawing/2014/main" id="{A3EC6E04-7F6C-4668-9F74-B5C4307F8F55}"/>
              </a:ext>
            </a:extLst>
          </p:cNvPr>
          <p:cNvSpPr txBox="1"/>
          <p:nvPr/>
        </p:nvSpPr>
        <p:spPr>
          <a:xfrm>
            <a:off x="527997" y="1646369"/>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Created an evaluation code base for TCG, TITAN and CASR</a:t>
            </a:r>
          </a:p>
        </p:txBody>
      </p:sp>
      <p:sp>
        <p:nvSpPr>
          <p:cNvPr id="15" name="TextBox 14">
            <a:extLst>
              <a:ext uri="{FF2B5EF4-FFF2-40B4-BE49-F238E27FC236}">
                <a16:creationId xmlns:a16="http://schemas.microsoft.com/office/drawing/2014/main" id="{0E91833B-27FF-4352-9C68-C32609AF9A54}"/>
              </a:ext>
            </a:extLst>
          </p:cNvPr>
          <p:cNvSpPr txBox="1"/>
          <p:nvPr/>
        </p:nvSpPr>
        <p:spPr>
          <a:xfrm>
            <a:off x="527995" y="2072292"/>
            <a:ext cx="1132800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Experimented basic feed-forward model and temporal model for pose-based action recognition  </a:t>
            </a:r>
          </a:p>
        </p:txBody>
      </p:sp>
      <p:sp>
        <p:nvSpPr>
          <p:cNvPr id="16" name="TextBox 15">
            <a:extLst>
              <a:ext uri="{FF2B5EF4-FFF2-40B4-BE49-F238E27FC236}">
                <a16:creationId xmlns:a16="http://schemas.microsoft.com/office/drawing/2014/main" id="{8518B53B-45BE-4A31-AA41-9B2C9CF29DF2}"/>
              </a:ext>
            </a:extLst>
          </p:cNvPr>
          <p:cNvSpPr txBox="1"/>
          <p:nvPr/>
        </p:nvSpPr>
        <p:spPr>
          <a:xfrm>
            <a:off x="527994" y="2503179"/>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Explored preprocessing techniques and generalization applications</a:t>
            </a:r>
          </a:p>
        </p:txBody>
      </p:sp>
      <p:sp>
        <p:nvSpPr>
          <p:cNvPr id="17" name="TextBox 16">
            <a:extLst>
              <a:ext uri="{FF2B5EF4-FFF2-40B4-BE49-F238E27FC236}">
                <a16:creationId xmlns:a16="http://schemas.microsoft.com/office/drawing/2014/main" id="{A3B845DB-DABE-44A2-A1E8-2DDEC429578A}"/>
              </a:ext>
            </a:extLst>
          </p:cNvPr>
          <p:cNvSpPr txBox="1"/>
          <p:nvPr/>
        </p:nvSpPr>
        <p:spPr>
          <a:xfrm>
            <a:off x="527994" y="5642518"/>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Methods to promote out-of-distribution performance </a:t>
            </a:r>
          </a:p>
        </p:txBody>
      </p:sp>
      <p:sp>
        <p:nvSpPr>
          <p:cNvPr id="18" name="TextBox 17">
            <a:extLst>
              <a:ext uri="{FF2B5EF4-FFF2-40B4-BE49-F238E27FC236}">
                <a16:creationId xmlns:a16="http://schemas.microsoft.com/office/drawing/2014/main" id="{3AF700A7-FAA0-4E8C-8AB6-8612806B5FFF}"/>
              </a:ext>
            </a:extLst>
          </p:cNvPr>
          <p:cNvSpPr txBox="1"/>
          <p:nvPr/>
        </p:nvSpPr>
        <p:spPr>
          <a:xfrm>
            <a:off x="527994" y="3527254"/>
            <a:ext cx="102321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A basic feed forward model can recognize </a:t>
            </a:r>
            <a:r>
              <a:rPr lang="en-US" altLang="zh-CN" sz="2200">
                <a:solidFill>
                  <a:srgbClr val="C00000"/>
                </a:solidFill>
                <a:ea typeface="黑体" panose="02010609060101010101" pitchFamily="49" charset="-122"/>
                <a:cs typeface="Times New Roman" panose="02020603050405020304" pitchFamily="18" charset="0"/>
              </a:rPr>
              <a:t>non-context-dependent actions</a:t>
            </a:r>
            <a:r>
              <a:rPr lang="en-US" altLang="zh-CN" sz="2200">
                <a:ea typeface="黑体" panose="02010609060101010101" pitchFamily="49" charset="-122"/>
                <a:cs typeface="Times New Roman" panose="02020603050405020304" pitchFamily="18" charset="0"/>
              </a:rPr>
              <a:t> from poses</a:t>
            </a:r>
          </a:p>
        </p:txBody>
      </p:sp>
      <p:sp>
        <p:nvSpPr>
          <p:cNvPr id="19" name="TextBox 18">
            <a:extLst>
              <a:ext uri="{FF2B5EF4-FFF2-40B4-BE49-F238E27FC236}">
                <a16:creationId xmlns:a16="http://schemas.microsoft.com/office/drawing/2014/main" id="{A4E38C18-FE00-4013-89D2-D89D2F759BB2}"/>
              </a:ext>
            </a:extLst>
          </p:cNvPr>
          <p:cNvSpPr txBox="1"/>
          <p:nvPr/>
        </p:nvSpPr>
        <p:spPr>
          <a:xfrm>
            <a:off x="527994" y="3918847"/>
            <a:ext cx="10964459"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When multiple persons exist in a frame, it’s better to use </a:t>
            </a:r>
            <a:r>
              <a:rPr lang="en-US" altLang="zh-CN" sz="2200">
                <a:solidFill>
                  <a:srgbClr val="C00000"/>
                </a:solidFill>
                <a:ea typeface="黑体" panose="02010609060101010101" pitchFamily="49" charset="-122"/>
                <a:cs typeface="Times New Roman" panose="02020603050405020304" pitchFamily="18" charset="0"/>
              </a:rPr>
              <a:t>relative keypoint coordinates</a:t>
            </a:r>
          </a:p>
        </p:txBody>
      </p:sp>
      <p:sp>
        <p:nvSpPr>
          <p:cNvPr id="20" name="TextBox 19">
            <a:extLst>
              <a:ext uri="{FF2B5EF4-FFF2-40B4-BE49-F238E27FC236}">
                <a16:creationId xmlns:a16="http://schemas.microsoft.com/office/drawing/2014/main" id="{3AC09BC8-3A4D-4B8D-B1E3-8A30120DFA4B}"/>
              </a:ext>
            </a:extLst>
          </p:cNvPr>
          <p:cNvSpPr txBox="1"/>
          <p:nvPr/>
        </p:nvSpPr>
        <p:spPr>
          <a:xfrm>
            <a:off x="527994" y="4360899"/>
            <a:ext cx="11178453"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Take care of the </a:t>
            </a:r>
            <a:r>
              <a:rPr lang="en-US" altLang="zh-CN" sz="2200">
                <a:solidFill>
                  <a:srgbClr val="C00000"/>
                </a:solidFill>
                <a:ea typeface="黑体" panose="02010609060101010101" pitchFamily="49" charset="-122"/>
                <a:cs typeface="Times New Roman" panose="02020603050405020304" pitchFamily="18" charset="0"/>
              </a:rPr>
              <a:t>out-of-distribution problem </a:t>
            </a:r>
            <a:r>
              <a:rPr lang="en-US" altLang="zh-CN" sz="2200">
                <a:ea typeface="黑体" panose="02010609060101010101" pitchFamily="49" charset="-122"/>
                <a:cs typeface="Times New Roman" panose="02020603050405020304" pitchFamily="18" charset="0"/>
              </a:rPr>
              <a:t>when transferring to different datasets</a:t>
            </a:r>
          </a:p>
        </p:txBody>
      </p:sp>
    </p:spTree>
    <p:extLst>
      <p:ext uri="{BB962C8B-B14F-4D97-AF65-F5344CB8AC3E}">
        <p14:creationId xmlns:p14="http://schemas.microsoft.com/office/powerpoint/2010/main" val="106782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13" grpId="0"/>
      <p:bldP spid="17"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D43B-1AFB-47B3-BB50-A09E5C4CFC05}"/>
              </a:ext>
            </a:extLst>
          </p:cNvPr>
          <p:cNvSpPr>
            <a:spLocks noGrp="1"/>
          </p:cNvSpPr>
          <p:nvPr>
            <p:ph type="title"/>
          </p:nvPr>
        </p:nvSpPr>
        <p:spPr/>
        <p:txBody>
          <a:bodyPr/>
          <a:lstStyle/>
          <a:p>
            <a:endParaRPr lang="zh-CN" altLang="en-US"/>
          </a:p>
        </p:txBody>
      </p:sp>
      <p:sp>
        <p:nvSpPr>
          <p:cNvPr id="3" name="Date Placeholder 2">
            <a:extLst>
              <a:ext uri="{FF2B5EF4-FFF2-40B4-BE49-F238E27FC236}">
                <a16:creationId xmlns:a16="http://schemas.microsoft.com/office/drawing/2014/main" id="{6CDB6A07-5709-4D08-947F-846B16BC632B}"/>
              </a:ext>
            </a:extLst>
          </p:cNvPr>
          <p:cNvSpPr>
            <a:spLocks noGrp="1"/>
          </p:cNvSpPr>
          <p:nvPr>
            <p:ph type="dt" sz="half" idx="10"/>
          </p:nvPr>
        </p:nvSpPr>
        <p:spPr/>
        <p:txBody>
          <a:bodyPr/>
          <a:lstStyle/>
          <a:p>
            <a:fld id="{40B208D0-5C56-4CC0-905E-2BB4A5101381}"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A5CC7844-1F30-4714-9EB7-33EFB5813E2A}"/>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35FDDCFD-0FD7-48B0-ACE3-7AAF3EC50247}"/>
              </a:ext>
            </a:extLst>
          </p:cNvPr>
          <p:cNvSpPr>
            <a:spLocks noGrp="1"/>
          </p:cNvSpPr>
          <p:nvPr>
            <p:ph type="sldNum" sz="quarter" idx="12"/>
          </p:nvPr>
        </p:nvSpPr>
        <p:spPr/>
        <p:txBody>
          <a:bodyPr/>
          <a:lstStyle/>
          <a:p>
            <a:fld id="{B6EE4CE8-67DD-4AAC-82D8-3F81517F6647}" type="slidenum">
              <a:rPr lang="zh-CN" altLang="en-US" smtClean="0"/>
              <a:pPr/>
              <a:t>16</a:t>
            </a:fld>
            <a:endParaRPr lang="zh-CN" altLang="en-US"/>
          </a:p>
        </p:txBody>
      </p:sp>
      <p:grpSp>
        <p:nvGrpSpPr>
          <p:cNvPr id="10" name="Group 9">
            <a:extLst>
              <a:ext uri="{FF2B5EF4-FFF2-40B4-BE49-F238E27FC236}">
                <a16:creationId xmlns:a16="http://schemas.microsoft.com/office/drawing/2014/main" id="{ED9ED780-D22F-42CC-A772-AAFBDFAACCAE}"/>
              </a:ext>
            </a:extLst>
          </p:cNvPr>
          <p:cNvGrpSpPr/>
          <p:nvPr/>
        </p:nvGrpSpPr>
        <p:grpSpPr>
          <a:xfrm>
            <a:off x="1072431" y="2088951"/>
            <a:ext cx="9308832" cy="2031642"/>
            <a:chOff x="1072431" y="2088951"/>
            <a:chExt cx="9308832" cy="2031642"/>
          </a:xfrm>
        </p:grpSpPr>
        <p:pic>
          <p:nvPicPr>
            <p:cNvPr id="12" name="Picture 2">
              <a:extLst>
                <a:ext uri="{FF2B5EF4-FFF2-40B4-BE49-F238E27FC236}">
                  <a16:creationId xmlns:a16="http://schemas.microsoft.com/office/drawing/2014/main" id="{D7EB031B-B00F-4638-82BE-98E04CC57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454" y="2276877"/>
              <a:ext cx="602272" cy="1440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FBEED04-AA03-4AE4-BBE6-F3D534A41596}"/>
                </a:ext>
              </a:extLst>
            </p:cNvPr>
            <p:cNvSpPr/>
            <p:nvPr/>
          </p:nvSpPr>
          <p:spPr>
            <a:xfrm rot="16200000">
              <a:off x="3641095" y="2672456"/>
              <a:ext cx="1492373" cy="648841"/>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4" name="Rectangle 13">
              <a:extLst>
                <a:ext uri="{FF2B5EF4-FFF2-40B4-BE49-F238E27FC236}">
                  <a16:creationId xmlns:a16="http://schemas.microsoft.com/office/drawing/2014/main" id="{A94DC483-8BBC-449B-9B42-B80979EFBCF7}"/>
                </a:ext>
              </a:extLst>
            </p:cNvPr>
            <p:cNvSpPr/>
            <p:nvPr/>
          </p:nvSpPr>
          <p:spPr>
            <a:xfrm rot="16200000">
              <a:off x="4541613" y="2672457"/>
              <a:ext cx="1492373" cy="648841"/>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5" name="Rectangle 14">
              <a:extLst>
                <a:ext uri="{FF2B5EF4-FFF2-40B4-BE49-F238E27FC236}">
                  <a16:creationId xmlns:a16="http://schemas.microsoft.com/office/drawing/2014/main" id="{927E9B33-EC72-423F-8ECF-186027DA7BF3}"/>
                </a:ext>
              </a:extLst>
            </p:cNvPr>
            <p:cNvSpPr/>
            <p:nvPr/>
          </p:nvSpPr>
          <p:spPr>
            <a:xfrm rot="16200000">
              <a:off x="5442130" y="2672457"/>
              <a:ext cx="1492373" cy="648841"/>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6" name="Rectangle 15">
              <a:extLst>
                <a:ext uri="{FF2B5EF4-FFF2-40B4-BE49-F238E27FC236}">
                  <a16:creationId xmlns:a16="http://schemas.microsoft.com/office/drawing/2014/main" id="{3991DC4C-2DDE-431F-9DFA-F4736ABDC516}"/>
                </a:ext>
              </a:extLst>
            </p:cNvPr>
            <p:cNvSpPr/>
            <p:nvPr/>
          </p:nvSpPr>
          <p:spPr>
            <a:xfrm rot="16200000">
              <a:off x="6319100" y="2672457"/>
              <a:ext cx="1492373" cy="648841"/>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7" name="Oval 16">
              <a:extLst>
                <a:ext uri="{FF2B5EF4-FFF2-40B4-BE49-F238E27FC236}">
                  <a16:creationId xmlns:a16="http://schemas.microsoft.com/office/drawing/2014/main" id="{D7B68A8C-9DBC-4C47-9422-6B7CCFB0A48E}"/>
                </a:ext>
              </a:extLst>
            </p:cNvPr>
            <p:cNvSpPr/>
            <p:nvPr/>
          </p:nvSpPr>
          <p:spPr>
            <a:xfrm>
              <a:off x="3639666" y="2965293"/>
              <a:ext cx="62919" cy="6316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Straight Arrow Connector 17">
              <a:extLst>
                <a:ext uri="{FF2B5EF4-FFF2-40B4-BE49-F238E27FC236}">
                  <a16:creationId xmlns:a16="http://schemas.microsoft.com/office/drawing/2014/main" id="{D4B3740F-8F5C-40E3-8BC4-B8AD4582F7C9}"/>
                </a:ext>
              </a:extLst>
            </p:cNvPr>
            <p:cNvCxnSpPr>
              <a:cxnSpLocks/>
            </p:cNvCxnSpPr>
            <p:nvPr/>
          </p:nvCxnSpPr>
          <p:spPr>
            <a:xfrm>
              <a:off x="3079200" y="2996877"/>
              <a:ext cx="101223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95C04D-C0D7-44A9-9595-30EFB0FA97C3}"/>
                </a:ext>
              </a:extLst>
            </p:cNvPr>
            <p:cNvCxnSpPr>
              <a:cxnSpLocks/>
            </p:cNvCxnSpPr>
            <p:nvPr/>
          </p:nvCxnSpPr>
          <p:spPr>
            <a:xfrm>
              <a:off x="5612220" y="2996877"/>
              <a:ext cx="2516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3740306-5C67-49B6-A7FE-70BCFC291BF4}"/>
                </a:ext>
              </a:extLst>
            </p:cNvPr>
            <p:cNvCxnSpPr>
              <a:cxnSpLocks/>
            </p:cNvCxnSpPr>
            <p:nvPr/>
          </p:nvCxnSpPr>
          <p:spPr>
            <a:xfrm>
              <a:off x="6512737" y="2996877"/>
              <a:ext cx="228129"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5BEBC7-D71A-46F2-BB8B-9D90E5AE430F}"/>
                </a:ext>
              </a:extLst>
            </p:cNvPr>
            <p:cNvCxnSpPr>
              <a:cxnSpLocks/>
            </p:cNvCxnSpPr>
            <p:nvPr/>
          </p:nvCxnSpPr>
          <p:spPr>
            <a:xfrm>
              <a:off x="4711702" y="2996877"/>
              <a:ext cx="251677"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6419BB-F99E-464E-A138-B62AA75B2992}"/>
                </a:ext>
              </a:extLst>
            </p:cNvPr>
            <p:cNvCxnSpPr>
              <a:cxnSpLocks/>
            </p:cNvCxnSpPr>
            <p:nvPr/>
          </p:nvCxnSpPr>
          <p:spPr>
            <a:xfrm flipV="1">
              <a:off x="7389707" y="2991761"/>
              <a:ext cx="3958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Flowchart: Or 22">
              <a:extLst>
                <a:ext uri="{FF2B5EF4-FFF2-40B4-BE49-F238E27FC236}">
                  <a16:creationId xmlns:a16="http://schemas.microsoft.com/office/drawing/2014/main" id="{2DE87810-DB15-4E72-9881-7A2A1E3BB1D2}"/>
                </a:ext>
              </a:extLst>
            </p:cNvPr>
            <p:cNvSpPr/>
            <p:nvPr/>
          </p:nvSpPr>
          <p:spPr>
            <a:xfrm>
              <a:off x="7785560" y="2894228"/>
              <a:ext cx="204486" cy="205299"/>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Connector: Elbow 23">
              <a:extLst>
                <a:ext uri="{FF2B5EF4-FFF2-40B4-BE49-F238E27FC236}">
                  <a16:creationId xmlns:a16="http://schemas.microsoft.com/office/drawing/2014/main" id="{83ACBDAE-B7A8-4047-B6A5-3970266D462F}"/>
                </a:ext>
              </a:extLst>
            </p:cNvPr>
            <p:cNvCxnSpPr>
              <a:cxnSpLocks/>
            </p:cNvCxnSpPr>
            <p:nvPr/>
          </p:nvCxnSpPr>
          <p:spPr>
            <a:xfrm rot="16200000" flipH="1">
              <a:off x="5735837" y="957289"/>
              <a:ext cx="80316" cy="4204160"/>
            </a:xfrm>
            <a:prstGeom prst="bentConnector3">
              <a:avLst>
                <a:gd name="adj1" fmla="val 1147665"/>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87A7BEC-C6F4-4657-BB70-B21B83C36029}"/>
                </a:ext>
              </a:extLst>
            </p:cNvPr>
            <p:cNvSpPr/>
            <p:nvPr/>
          </p:nvSpPr>
          <p:spPr>
            <a:xfrm rot="16200000">
              <a:off x="7958458" y="2671167"/>
              <a:ext cx="1400537" cy="651421"/>
            </a:xfrm>
            <a:prstGeom prst="rect">
              <a:avLst/>
            </a:prstGeom>
            <a:solidFill>
              <a:schemeClr val="accent1">
                <a:lumMod val="40000"/>
                <a:lumOff val="6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Embedded Features</a:t>
              </a:r>
              <a:endParaRPr lang="zh-CN" altLang="en-US">
                <a:solidFill>
                  <a:schemeClr val="tx1"/>
                </a:solidFill>
              </a:endParaRPr>
            </a:p>
          </p:txBody>
        </p:sp>
        <p:cxnSp>
          <p:nvCxnSpPr>
            <p:cNvPr id="26" name="Straight Arrow Connector 25">
              <a:extLst>
                <a:ext uri="{FF2B5EF4-FFF2-40B4-BE49-F238E27FC236}">
                  <a16:creationId xmlns:a16="http://schemas.microsoft.com/office/drawing/2014/main" id="{C2D15702-F2DC-492C-B22B-CAE5B7FC4D4E}"/>
                </a:ext>
              </a:extLst>
            </p:cNvPr>
            <p:cNvCxnSpPr>
              <a:cxnSpLocks/>
            </p:cNvCxnSpPr>
            <p:nvPr/>
          </p:nvCxnSpPr>
          <p:spPr>
            <a:xfrm flipV="1">
              <a:off x="7990046" y="2996877"/>
              <a:ext cx="342970"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5A014AE-4758-4F87-B9DA-6573C5440996}"/>
                </a:ext>
              </a:extLst>
            </p:cNvPr>
            <p:cNvSpPr/>
            <p:nvPr/>
          </p:nvSpPr>
          <p:spPr>
            <a:xfrm>
              <a:off x="3517552" y="2088951"/>
              <a:ext cx="4644710" cy="2031642"/>
            </a:xfrm>
            <a:prstGeom prst="roundRect">
              <a:avLst/>
            </a:prstGeom>
            <a:noFill/>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C3D2C2A-F235-4560-AB3D-57FFCD2C2C3C}"/>
                    </a:ext>
                  </a:extLst>
                </p:cNvPr>
                <p:cNvSpPr txBox="1"/>
                <p:nvPr/>
              </p:nvSpPr>
              <p:spPr>
                <a:xfrm>
                  <a:off x="7212123" y="2100449"/>
                  <a:ext cx="1123390" cy="299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 </m:t>
                        </m:r>
                        <m:r>
                          <a:rPr lang="en-US" altLang="zh-CN" i="1" smtClean="0">
                            <a:latin typeface="Cambria Math" panose="02040503050406030204" pitchFamily="18" charset="0"/>
                          </a:rPr>
                          <m:t>𝑁</m:t>
                        </m:r>
                      </m:oMath>
                    </m:oMathPara>
                  </a14:m>
                  <a:endParaRPr lang="zh-CN" altLang="en-US"/>
                </a:p>
              </p:txBody>
            </p:sp>
          </mc:Choice>
          <mc:Fallback>
            <p:sp>
              <p:nvSpPr>
                <p:cNvPr id="28" name="TextBox 27">
                  <a:extLst>
                    <a:ext uri="{FF2B5EF4-FFF2-40B4-BE49-F238E27FC236}">
                      <a16:creationId xmlns:a16="http://schemas.microsoft.com/office/drawing/2014/main" id="{EC3D2C2A-F235-4560-AB3D-57FFCD2C2C3C}"/>
                    </a:ext>
                  </a:extLst>
                </p:cNvPr>
                <p:cNvSpPr txBox="1">
                  <a:spLocks noRot="1" noChangeAspect="1" noMove="1" noResize="1" noEditPoints="1" noAdjustHandles="1" noChangeArrowheads="1" noChangeShapeType="1" noTextEdit="1"/>
                </p:cNvSpPr>
                <p:nvPr/>
              </p:nvSpPr>
              <p:spPr>
                <a:xfrm>
                  <a:off x="7212123" y="2100449"/>
                  <a:ext cx="1123390" cy="299795"/>
                </a:xfrm>
                <a:prstGeom prst="rect">
                  <a:avLst/>
                </a:prstGeom>
                <a:blipFill>
                  <a:blip r:embed="rId3"/>
                  <a:stretch>
                    <a:fillRect b="-16327"/>
                  </a:stretch>
                </a:blipFill>
              </p:spPr>
              <p:txBody>
                <a:bodyPr/>
                <a:lstStyle/>
                <a:p>
                  <a:r>
                    <a:rPr lang="zh-CN" altLang="en-US">
                      <a:noFill/>
                    </a:rPr>
                    <a:t> </a:t>
                  </a:r>
                </a:p>
              </p:txBody>
            </p:sp>
          </mc:Fallback>
        </mc:AlternateContent>
        <p:sp>
          <p:nvSpPr>
            <p:cNvPr id="34" name="Rectangle 33">
              <a:extLst>
                <a:ext uri="{FF2B5EF4-FFF2-40B4-BE49-F238E27FC236}">
                  <a16:creationId xmlns:a16="http://schemas.microsoft.com/office/drawing/2014/main" id="{FCA144C7-D4A9-4E3A-87D4-CDF722C5AF54}"/>
                </a:ext>
              </a:extLst>
            </p:cNvPr>
            <p:cNvSpPr/>
            <p:nvPr/>
          </p:nvSpPr>
          <p:spPr>
            <a:xfrm>
              <a:off x="9392910" y="2817068"/>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Linear</a:t>
              </a:r>
              <a:endParaRPr lang="zh-CN" altLang="en-US" sz="1600">
                <a:solidFill>
                  <a:schemeClr val="tx1"/>
                </a:solidFill>
              </a:endParaRPr>
            </a:p>
          </p:txBody>
        </p:sp>
        <p:cxnSp>
          <p:nvCxnSpPr>
            <p:cNvPr id="38" name="Straight Arrow Connector 37">
              <a:extLst>
                <a:ext uri="{FF2B5EF4-FFF2-40B4-BE49-F238E27FC236}">
                  <a16:creationId xmlns:a16="http://schemas.microsoft.com/office/drawing/2014/main" id="{7C5E73E8-466A-4ECF-9BC8-3E4E5BD6FD67}"/>
                </a:ext>
              </a:extLst>
            </p:cNvPr>
            <p:cNvCxnSpPr>
              <a:cxnSpLocks/>
            </p:cNvCxnSpPr>
            <p:nvPr/>
          </p:nvCxnSpPr>
          <p:spPr>
            <a:xfrm rot="5400000" flipV="1">
              <a:off x="9194910" y="2798877"/>
              <a:ext cx="0" cy="396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Flowchart: Or 28">
              <a:extLst>
                <a:ext uri="{FF2B5EF4-FFF2-40B4-BE49-F238E27FC236}">
                  <a16:creationId xmlns:a16="http://schemas.microsoft.com/office/drawing/2014/main" id="{E8FDFD8F-CEEE-417C-A027-ED2FE17C3E8A}"/>
                </a:ext>
              </a:extLst>
            </p:cNvPr>
            <p:cNvSpPr/>
            <p:nvPr/>
          </p:nvSpPr>
          <p:spPr>
            <a:xfrm>
              <a:off x="3269722" y="2894228"/>
              <a:ext cx="204486" cy="205299"/>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2B85CE2B-9C54-47E2-B916-497D249523E8}"/>
                </a:ext>
              </a:extLst>
            </p:cNvPr>
            <p:cNvSpPr/>
            <p:nvPr/>
          </p:nvSpPr>
          <p:spPr>
            <a:xfrm>
              <a:off x="1072431" y="3660187"/>
              <a:ext cx="1363304" cy="359619"/>
            </a:xfrm>
            <a:prstGeom prst="rect">
              <a:avLst/>
            </a:prstGeom>
            <a:solidFill>
              <a:schemeClr val="bg1"/>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Preprocessing</a:t>
              </a:r>
              <a:endParaRPr lang="zh-CN" altLang="en-US" sz="1600">
                <a:solidFill>
                  <a:schemeClr val="tx1"/>
                </a:solidFill>
              </a:endParaRPr>
            </a:p>
          </p:txBody>
        </p:sp>
        <p:cxnSp>
          <p:nvCxnSpPr>
            <p:cNvPr id="32" name="Straight Arrow Connector 31">
              <a:extLst>
                <a:ext uri="{FF2B5EF4-FFF2-40B4-BE49-F238E27FC236}">
                  <a16:creationId xmlns:a16="http://schemas.microsoft.com/office/drawing/2014/main" id="{1ADEEDB6-43D8-4520-B5DD-0C5F0C9D87C2}"/>
                </a:ext>
              </a:extLst>
            </p:cNvPr>
            <p:cNvCxnSpPr>
              <a:cxnSpLocks/>
            </p:cNvCxnSpPr>
            <p:nvPr/>
          </p:nvCxnSpPr>
          <p:spPr>
            <a:xfrm flipV="1">
              <a:off x="3364996" y="3099527"/>
              <a:ext cx="0" cy="75287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D28C7BA-85AD-4EC3-B3E2-768A9CB49227}"/>
                </a:ext>
              </a:extLst>
            </p:cNvPr>
            <p:cNvCxnSpPr>
              <a:cxnSpLocks/>
              <a:endCxn id="30" idx="3"/>
            </p:cNvCxnSpPr>
            <p:nvPr/>
          </p:nvCxnSpPr>
          <p:spPr>
            <a:xfrm flipH="1">
              <a:off x="2435735" y="3839997"/>
              <a:ext cx="935836"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DF61EFC-431A-4B6E-AD7C-7E2FFD23FB8A}"/>
                </a:ext>
              </a:extLst>
            </p:cNvPr>
            <p:cNvSpPr/>
            <p:nvPr/>
          </p:nvSpPr>
          <p:spPr>
            <a:xfrm>
              <a:off x="1085772" y="2479620"/>
              <a:ext cx="963968" cy="1034514"/>
            </a:xfrm>
            <a:prstGeom prst="rect">
              <a:avLst/>
            </a:prstGeom>
            <a:solidFill>
              <a:schemeClr val="bg1"/>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Image</a:t>
              </a:r>
              <a:endParaRPr lang="zh-CN" altLang="en-US" sz="1600">
                <a:solidFill>
                  <a:schemeClr val="tx1"/>
                </a:solidFill>
              </a:endParaRPr>
            </a:p>
          </p:txBody>
        </p:sp>
        <p:cxnSp>
          <p:nvCxnSpPr>
            <p:cNvPr id="43" name="Straight Arrow Connector 42">
              <a:extLst>
                <a:ext uri="{FF2B5EF4-FFF2-40B4-BE49-F238E27FC236}">
                  <a16:creationId xmlns:a16="http://schemas.microsoft.com/office/drawing/2014/main" id="{44E0E498-BD45-4EF1-8618-8AF792D05159}"/>
                </a:ext>
              </a:extLst>
            </p:cNvPr>
            <p:cNvCxnSpPr>
              <a:cxnSpLocks/>
            </p:cNvCxnSpPr>
            <p:nvPr/>
          </p:nvCxnSpPr>
          <p:spPr>
            <a:xfrm>
              <a:off x="2049740" y="2996877"/>
              <a:ext cx="3958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3CD10E-F92A-4E88-9A6C-052C599AE097}"/>
                </a:ext>
              </a:extLst>
            </p:cNvPr>
            <p:cNvCxnSpPr>
              <a:cxnSpLocks/>
            </p:cNvCxnSpPr>
            <p:nvPr/>
          </p:nvCxnSpPr>
          <p:spPr>
            <a:xfrm>
              <a:off x="2788974" y="2594822"/>
              <a:ext cx="964" cy="50997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Oval 39">
              <a:extLst>
                <a:ext uri="{FF2B5EF4-FFF2-40B4-BE49-F238E27FC236}">
                  <a16:creationId xmlns:a16="http://schemas.microsoft.com/office/drawing/2014/main" id="{B725BAD4-A1E6-46EC-9C0E-E8B7166CF2BE}"/>
                </a:ext>
              </a:extLst>
            </p:cNvPr>
            <p:cNvSpPr/>
            <p:nvPr/>
          </p:nvSpPr>
          <p:spPr>
            <a:xfrm>
              <a:off x="2771607" y="2821567"/>
              <a:ext cx="36000" cy="36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44">
              <a:extLst>
                <a:ext uri="{FF2B5EF4-FFF2-40B4-BE49-F238E27FC236}">
                  <a16:creationId xmlns:a16="http://schemas.microsoft.com/office/drawing/2014/main" id="{92750B4A-114D-4145-91CC-516FA646CA76}"/>
                </a:ext>
              </a:extLst>
            </p:cNvPr>
            <p:cNvSpPr/>
            <p:nvPr/>
          </p:nvSpPr>
          <p:spPr>
            <a:xfrm>
              <a:off x="2771607" y="3096987"/>
              <a:ext cx="36000" cy="36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 name="Oval 43">
              <a:extLst>
                <a:ext uri="{FF2B5EF4-FFF2-40B4-BE49-F238E27FC236}">
                  <a16:creationId xmlns:a16="http://schemas.microsoft.com/office/drawing/2014/main" id="{92D648E9-02F4-4653-905A-1376825ED2E5}"/>
                </a:ext>
              </a:extLst>
            </p:cNvPr>
            <p:cNvSpPr/>
            <p:nvPr/>
          </p:nvSpPr>
          <p:spPr>
            <a:xfrm>
              <a:off x="2771607" y="2558822"/>
              <a:ext cx="36000" cy="36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4002727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BD20EFE-D086-4AD3-8F47-7B56F253A125}"/>
              </a:ext>
            </a:extLst>
          </p:cNvPr>
          <p:cNvSpPr>
            <a:spLocks noGrp="1"/>
          </p:cNvSpPr>
          <p:nvPr>
            <p:ph type="dt" sz="half" idx="10"/>
          </p:nvPr>
        </p:nvSpPr>
        <p:spPr/>
        <p:txBody>
          <a:bodyPr/>
          <a:lstStyle/>
          <a:p>
            <a:fld id="{806D1C9E-EB55-44B2-9DF2-EB35CF8BC0A6}"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21BB41E0-11EE-4C63-932B-422E953D3A63}"/>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F082E577-31E3-4D82-BB96-E3B54FB5C819}"/>
              </a:ext>
            </a:extLst>
          </p:cNvPr>
          <p:cNvSpPr>
            <a:spLocks noGrp="1"/>
          </p:cNvSpPr>
          <p:nvPr>
            <p:ph type="sldNum" sz="quarter" idx="12"/>
          </p:nvPr>
        </p:nvSpPr>
        <p:spPr/>
        <p:txBody>
          <a:bodyPr/>
          <a:lstStyle/>
          <a:p>
            <a:fld id="{B6EE4CE8-67DD-4AAC-82D8-3F81517F6647}" type="slidenum">
              <a:rPr lang="zh-CN" altLang="en-US" smtClean="0"/>
              <a:pPr/>
              <a:t>1</a:t>
            </a:fld>
            <a:endParaRPr lang="zh-CN" altLang="en-US"/>
          </a:p>
        </p:txBody>
      </p:sp>
      <p:pic>
        <p:nvPicPr>
          <p:cNvPr id="6" name="Picture 5">
            <a:extLst>
              <a:ext uri="{FF2B5EF4-FFF2-40B4-BE49-F238E27FC236}">
                <a16:creationId xmlns:a16="http://schemas.microsoft.com/office/drawing/2014/main" id="{FE9C8028-F409-4D7D-8B76-588535184B7F}"/>
              </a:ext>
            </a:extLst>
          </p:cNvPr>
          <p:cNvPicPr>
            <a:picLocks noChangeAspect="1"/>
          </p:cNvPicPr>
          <p:nvPr/>
        </p:nvPicPr>
        <p:blipFill rotWithShape="1">
          <a:blip r:embed="rId3"/>
          <a:srcRect t="14653" b="3576"/>
          <a:stretch/>
        </p:blipFill>
        <p:spPr>
          <a:xfrm>
            <a:off x="0" y="0"/>
            <a:ext cx="12192000" cy="6858000"/>
          </a:xfrm>
          <a:prstGeom prst="rect">
            <a:avLst/>
          </a:prstGeom>
        </p:spPr>
      </p:pic>
      <p:sp>
        <p:nvSpPr>
          <p:cNvPr id="7" name="TextBox 6">
            <a:extLst>
              <a:ext uri="{FF2B5EF4-FFF2-40B4-BE49-F238E27FC236}">
                <a16:creationId xmlns:a16="http://schemas.microsoft.com/office/drawing/2014/main" id="{3F92F753-BE49-4E2D-9ADB-956029BB4B83}"/>
              </a:ext>
            </a:extLst>
          </p:cNvPr>
          <p:cNvSpPr txBox="1"/>
          <p:nvPr/>
        </p:nvSpPr>
        <p:spPr>
          <a:xfrm>
            <a:off x="0" y="6481960"/>
            <a:ext cx="7910820" cy="307777"/>
          </a:xfrm>
          <a:prstGeom prst="rect">
            <a:avLst/>
          </a:prstGeom>
          <a:noFill/>
        </p:spPr>
        <p:txBody>
          <a:bodyPr wrap="square" rtlCol="0">
            <a:spAutoFit/>
          </a:bodyPr>
          <a:lstStyle/>
          <a:p>
            <a:r>
              <a:rPr lang="en-US" altLang="zh-CN" sz="1400" dirty="0"/>
              <a:t>Image taken from https://usa.honda-ri.com/titan</a:t>
            </a:r>
            <a:endParaRPr lang="zh-CN" altLang="en-US" sz="1400"/>
          </a:p>
        </p:txBody>
      </p:sp>
      <p:sp>
        <p:nvSpPr>
          <p:cNvPr id="8" name="Rectangle: Rounded Corners 7">
            <a:extLst>
              <a:ext uri="{FF2B5EF4-FFF2-40B4-BE49-F238E27FC236}">
                <a16:creationId xmlns:a16="http://schemas.microsoft.com/office/drawing/2014/main" id="{6D7B0CBE-7B2C-46E2-8524-2F600242E86F}"/>
              </a:ext>
            </a:extLst>
          </p:cNvPr>
          <p:cNvSpPr/>
          <p:nvPr/>
        </p:nvSpPr>
        <p:spPr>
          <a:xfrm>
            <a:off x="8474700" y="2468880"/>
            <a:ext cx="2452380" cy="4343400"/>
          </a:xfrm>
          <a:prstGeom prst="roundRect">
            <a:avLst/>
          </a:prstGeom>
          <a:noFill/>
          <a:ln w="444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10" name="Straight Arrow Connector 9">
            <a:extLst>
              <a:ext uri="{FF2B5EF4-FFF2-40B4-BE49-F238E27FC236}">
                <a16:creationId xmlns:a16="http://schemas.microsoft.com/office/drawing/2014/main" id="{97ABC88D-451B-4FC4-AE18-1C0843D0D27B}"/>
              </a:ext>
            </a:extLst>
          </p:cNvPr>
          <p:cNvCxnSpPr>
            <a:cxnSpLocks/>
          </p:cNvCxnSpPr>
          <p:nvPr/>
        </p:nvCxnSpPr>
        <p:spPr>
          <a:xfrm>
            <a:off x="5833641" y="2118167"/>
            <a:ext cx="262359" cy="208344"/>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9B8CA0D-DDD3-499B-8AFD-26921A8CA027}"/>
              </a:ext>
            </a:extLst>
          </p:cNvPr>
          <p:cNvSpPr/>
          <p:nvPr/>
        </p:nvSpPr>
        <p:spPr>
          <a:xfrm flipH="1">
            <a:off x="5883900" y="2941320"/>
            <a:ext cx="2269500" cy="1737360"/>
          </a:xfrm>
          <a:prstGeom prst="roundRect">
            <a:avLst/>
          </a:prstGeom>
          <a:noFill/>
          <a:ln w="444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78265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8D62A-360F-4EA6-AD78-CED856EF0861}"/>
              </a:ext>
            </a:extLst>
          </p:cNvPr>
          <p:cNvSpPr>
            <a:spLocks noGrp="1"/>
          </p:cNvSpPr>
          <p:nvPr>
            <p:ph type="title"/>
          </p:nvPr>
        </p:nvSpPr>
        <p:spPr/>
        <p:txBody>
          <a:bodyPr/>
          <a:lstStyle/>
          <a:p>
            <a:r>
              <a:rPr lang="en-US" altLang="zh-CN" dirty="0"/>
              <a:t>Introduction and Motivation</a:t>
            </a:r>
            <a:endParaRPr lang="zh-CN" altLang="en-US"/>
          </a:p>
        </p:txBody>
      </p:sp>
      <p:sp>
        <p:nvSpPr>
          <p:cNvPr id="3" name="Date Placeholder 2">
            <a:extLst>
              <a:ext uri="{FF2B5EF4-FFF2-40B4-BE49-F238E27FC236}">
                <a16:creationId xmlns:a16="http://schemas.microsoft.com/office/drawing/2014/main" id="{A2404CB5-B484-4CF1-8A4E-13F2F525BC7D}"/>
              </a:ext>
            </a:extLst>
          </p:cNvPr>
          <p:cNvSpPr>
            <a:spLocks noGrp="1"/>
          </p:cNvSpPr>
          <p:nvPr>
            <p:ph type="dt" sz="half" idx="10"/>
          </p:nvPr>
        </p:nvSpPr>
        <p:spPr/>
        <p:txBody>
          <a:bodyPr/>
          <a:lstStyle/>
          <a:p>
            <a:fld id="{40B208D0-5C56-4CC0-905E-2BB4A5101381}"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27358912-4F0E-421B-B569-6A4D8AB214ED}"/>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571FF81D-9D02-4EA9-9EB4-ED2F71A1261A}"/>
              </a:ext>
            </a:extLst>
          </p:cNvPr>
          <p:cNvSpPr>
            <a:spLocks noGrp="1"/>
          </p:cNvSpPr>
          <p:nvPr>
            <p:ph type="sldNum" sz="quarter" idx="12"/>
          </p:nvPr>
        </p:nvSpPr>
        <p:spPr/>
        <p:txBody>
          <a:bodyPr/>
          <a:lstStyle/>
          <a:p>
            <a:fld id="{B6EE4CE8-67DD-4AAC-82D8-3F81517F6647}" type="slidenum">
              <a:rPr lang="zh-CN" altLang="en-US" smtClean="0"/>
              <a:pPr/>
              <a:t>2</a:t>
            </a:fld>
            <a:endParaRPr lang="zh-CN" altLang="en-US"/>
          </a:p>
        </p:txBody>
      </p:sp>
      <p:sp>
        <p:nvSpPr>
          <p:cNvPr id="6" name="矩形 5">
            <a:extLst>
              <a:ext uri="{FF2B5EF4-FFF2-40B4-BE49-F238E27FC236}">
                <a16:creationId xmlns:a16="http://schemas.microsoft.com/office/drawing/2014/main" id="{2135B8D2-B461-408A-9540-A4AF2BD930E8}"/>
              </a:ext>
            </a:extLst>
          </p:cNvPr>
          <p:cNvSpPr/>
          <p:nvPr/>
        </p:nvSpPr>
        <p:spPr>
          <a:xfrm>
            <a:off x="336000" y="656645"/>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Action Recognition</a:t>
            </a:r>
          </a:p>
        </p:txBody>
      </p:sp>
      <p:sp>
        <p:nvSpPr>
          <p:cNvPr id="8" name="TextBox 7">
            <a:extLst>
              <a:ext uri="{FF2B5EF4-FFF2-40B4-BE49-F238E27FC236}">
                <a16:creationId xmlns:a16="http://schemas.microsoft.com/office/drawing/2014/main" id="{6F167134-ADF4-49C3-94E2-549606802037}"/>
              </a:ext>
            </a:extLst>
          </p:cNvPr>
          <p:cNvSpPr txBox="1"/>
          <p:nvPr/>
        </p:nvSpPr>
        <p:spPr>
          <a:xfrm>
            <a:off x="667427" y="1141406"/>
            <a:ext cx="674234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Identify people’s actions in a video/image sequence</a:t>
            </a:r>
          </a:p>
        </p:txBody>
      </p:sp>
      <p:sp>
        <p:nvSpPr>
          <p:cNvPr id="32" name="矩形 5">
            <a:extLst>
              <a:ext uri="{FF2B5EF4-FFF2-40B4-BE49-F238E27FC236}">
                <a16:creationId xmlns:a16="http://schemas.microsoft.com/office/drawing/2014/main" id="{693FB10C-8B36-4D48-8EED-E164A2694957}"/>
              </a:ext>
            </a:extLst>
          </p:cNvPr>
          <p:cNvSpPr/>
          <p:nvPr/>
        </p:nvSpPr>
        <p:spPr>
          <a:xfrm>
            <a:off x="336000" y="3825413"/>
            <a:ext cx="5518148"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Motivation for Pose-Based Methods</a:t>
            </a:r>
          </a:p>
        </p:txBody>
      </p:sp>
      <p:sp>
        <p:nvSpPr>
          <p:cNvPr id="33" name="TextBox 32">
            <a:extLst>
              <a:ext uri="{FF2B5EF4-FFF2-40B4-BE49-F238E27FC236}">
                <a16:creationId xmlns:a16="http://schemas.microsoft.com/office/drawing/2014/main" id="{8D9E4A31-C9DC-46E1-8F28-E5E0D02BB32F}"/>
              </a:ext>
            </a:extLst>
          </p:cNvPr>
          <p:cNvSpPr txBox="1"/>
          <p:nvPr/>
        </p:nvSpPr>
        <p:spPr>
          <a:xfrm>
            <a:off x="667427" y="4353973"/>
            <a:ext cx="1016707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Human poses are light-weight but highly informative</a:t>
            </a:r>
          </a:p>
        </p:txBody>
      </p:sp>
      <p:sp>
        <p:nvSpPr>
          <p:cNvPr id="27" name="TextBox 26">
            <a:extLst>
              <a:ext uri="{FF2B5EF4-FFF2-40B4-BE49-F238E27FC236}">
                <a16:creationId xmlns:a16="http://schemas.microsoft.com/office/drawing/2014/main" id="{6546207B-B33A-497C-BDF3-42BEBA551BD9}"/>
              </a:ext>
            </a:extLst>
          </p:cNvPr>
          <p:cNvSpPr txBox="1"/>
          <p:nvPr/>
        </p:nvSpPr>
        <p:spPr>
          <a:xfrm>
            <a:off x="667427" y="1500153"/>
            <a:ext cx="6960960"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For </a:t>
            </a:r>
            <a:r>
              <a:rPr lang="en-US" altLang="zh-CN" sz="2200">
                <a:ea typeface="黑体" panose="02010609060101010101" pitchFamily="49" charset="-122"/>
                <a:cs typeface="Times New Roman" panose="02020603050405020304" pitchFamily="18" charset="0"/>
              </a:rPr>
              <a:t>self-driving cars: </a:t>
            </a:r>
            <a:r>
              <a:rPr lang="en-US" altLang="zh-CN" sz="2200" dirty="0">
                <a:ea typeface="黑体" panose="02010609060101010101" pitchFamily="49" charset="-122"/>
                <a:cs typeface="Times New Roman" panose="02020603050405020304" pitchFamily="18" charset="0"/>
              </a:rPr>
              <a:t>understand the environment, make safe decisions and plan reasonable paths </a:t>
            </a:r>
          </a:p>
        </p:txBody>
      </p:sp>
      <p:pic>
        <p:nvPicPr>
          <p:cNvPr id="7" name="Screen Recording 6">
            <a:hlinkClick r:id="" action="ppaction://media"/>
            <a:extLst>
              <a:ext uri="{FF2B5EF4-FFF2-40B4-BE49-F238E27FC236}">
                <a16:creationId xmlns:a16="http://schemas.microsoft.com/office/drawing/2014/main" id="{A6D7FEA7-08AF-414E-9EF8-EBFDB310423A}"/>
              </a:ext>
            </a:extLst>
          </p:cNvPr>
          <p:cNvPicPr>
            <a:picLocks noChangeAspect="1"/>
          </p:cNvPicPr>
          <p:nvPr>
            <a:videoFile r:link="rId1"/>
            <p:extLst>
              <p:ext uri="{DAA4B4D4-6D71-4841-9C94-3DE7FCFB9230}">
                <p14:media xmlns:p14="http://schemas.microsoft.com/office/powerpoint/2010/main" r:embed="rId2">
                  <p14:trim st="15436" end="0.7"/>
                </p14:media>
              </p:ext>
            </p:extLst>
          </p:nvPr>
        </p:nvPicPr>
        <p:blipFill rotWithShape="1">
          <a:blip r:embed="rId5"/>
          <a:srcRect l="17542" t="19345" r="14802" b="4085"/>
          <a:stretch>
            <a:fillRect/>
          </a:stretch>
        </p:blipFill>
        <p:spPr>
          <a:xfrm>
            <a:off x="7628387" y="1227522"/>
            <a:ext cx="3998006" cy="3126451"/>
          </a:xfrm>
          <a:prstGeom prst="rect">
            <a:avLst/>
          </a:prstGeom>
        </p:spPr>
      </p:pic>
      <p:sp>
        <p:nvSpPr>
          <p:cNvPr id="15" name="矩形 5">
            <a:extLst>
              <a:ext uri="{FF2B5EF4-FFF2-40B4-BE49-F238E27FC236}">
                <a16:creationId xmlns:a16="http://schemas.microsoft.com/office/drawing/2014/main" id="{F9174980-2270-4F19-B41E-17AAEFF351C6}"/>
              </a:ext>
            </a:extLst>
          </p:cNvPr>
          <p:cNvSpPr/>
          <p:nvPr/>
        </p:nvSpPr>
        <p:spPr>
          <a:xfrm>
            <a:off x="336000" y="2381603"/>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Problem Description</a:t>
            </a:r>
          </a:p>
        </p:txBody>
      </p:sp>
      <p:sp>
        <p:nvSpPr>
          <p:cNvPr id="13" name="TextBox 12">
            <a:extLst>
              <a:ext uri="{FF2B5EF4-FFF2-40B4-BE49-F238E27FC236}">
                <a16:creationId xmlns:a16="http://schemas.microsoft.com/office/drawing/2014/main" id="{533C8FBB-B539-49EB-8101-265CE5A9391B}"/>
              </a:ext>
            </a:extLst>
          </p:cNvPr>
          <p:cNvSpPr txBox="1"/>
          <p:nvPr/>
        </p:nvSpPr>
        <p:spPr>
          <a:xfrm>
            <a:off x="667427" y="2838981"/>
            <a:ext cx="674234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Input: a video or a sequence of images</a:t>
            </a:r>
          </a:p>
        </p:txBody>
      </p:sp>
      <p:sp>
        <p:nvSpPr>
          <p:cNvPr id="14" name="TextBox 13">
            <a:extLst>
              <a:ext uri="{FF2B5EF4-FFF2-40B4-BE49-F238E27FC236}">
                <a16:creationId xmlns:a16="http://schemas.microsoft.com/office/drawing/2014/main" id="{E6A7C807-4FD8-45C4-8DE4-7701614873B6}"/>
              </a:ext>
            </a:extLst>
          </p:cNvPr>
          <p:cNvSpPr txBox="1"/>
          <p:nvPr/>
        </p:nvSpPr>
        <p:spPr>
          <a:xfrm>
            <a:off x="667427" y="3191190"/>
            <a:ext cx="696096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Output: the type of actions for every person inside</a:t>
            </a:r>
          </a:p>
        </p:txBody>
      </p:sp>
      <p:sp>
        <p:nvSpPr>
          <p:cNvPr id="16" name="TextBox 15">
            <a:extLst>
              <a:ext uri="{FF2B5EF4-FFF2-40B4-BE49-F238E27FC236}">
                <a16:creationId xmlns:a16="http://schemas.microsoft.com/office/drawing/2014/main" id="{D8B508EB-9582-44B7-B1FD-32CDFFC5C1C3}"/>
              </a:ext>
            </a:extLst>
          </p:cNvPr>
          <p:cNvSpPr txBox="1"/>
          <p:nvPr/>
        </p:nvSpPr>
        <p:spPr>
          <a:xfrm>
            <a:off x="336000" y="6203242"/>
            <a:ext cx="7910820" cy="261610"/>
          </a:xfrm>
          <a:prstGeom prst="rect">
            <a:avLst/>
          </a:prstGeom>
          <a:noFill/>
        </p:spPr>
        <p:txBody>
          <a:bodyPr wrap="square" rtlCol="0">
            <a:spAutoFit/>
          </a:bodyPr>
          <a:lstStyle/>
          <a:p>
            <a:r>
              <a:rPr lang="en-US" altLang="zh-CN" sz="1100" dirty="0"/>
              <a:t>Video Source: Justin Johnson. Umich. Deep Learning for Computer Vision. Lecture 18. 2019 Fall</a:t>
            </a:r>
            <a:endParaRPr lang="zh-CN" altLang="en-US" sz="1100"/>
          </a:p>
        </p:txBody>
      </p:sp>
      <p:sp>
        <p:nvSpPr>
          <p:cNvPr id="17" name="TextBox 16">
            <a:extLst>
              <a:ext uri="{FF2B5EF4-FFF2-40B4-BE49-F238E27FC236}">
                <a16:creationId xmlns:a16="http://schemas.microsoft.com/office/drawing/2014/main" id="{8F0A843F-4155-4C3B-A0E4-72BD68EE0037}"/>
              </a:ext>
            </a:extLst>
          </p:cNvPr>
          <p:cNvSpPr txBox="1"/>
          <p:nvPr/>
        </p:nvSpPr>
        <p:spPr>
          <a:xfrm>
            <a:off x="667427" y="4736492"/>
            <a:ext cx="1016707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Successful work on pose estimation </a:t>
            </a:r>
            <a:r>
              <a:rPr lang="en-US" altLang="zh-CN" sz="2200">
                <a:ea typeface="黑体" panose="02010609060101010101" pitchFamily="49" charset="-122"/>
                <a:cs typeface="Times New Roman" panose="02020603050405020304" pitchFamily="18" charset="0"/>
              </a:rPr>
              <a:t>and pose-based vision (related work)  </a:t>
            </a:r>
            <a:endParaRPr lang="en-US" altLang="zh-CN" sz="2200" dirty="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0471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21479" fill="hold"/>
                                        <p:tgtEl>
                                          <p:spTgt spid="7"/>
                                        </p:tgtEl>
                                      </p:cBhvr>
                                    </p:cmd>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27" fill="hold" display="0">
                  <p:stCondLst>
                    <p:cond delay="indefinite"/>
                  </p:stCondLst>
                </p:cTn>
                <p:tgtEl>
                  <p:spTgt spid="7"/>
                </p:tgtEl>
              </p:cMediaNode>
            </p:video>
          </p:childTnLst>
        </p:cTn>
      </p:par>
    </p:tnLst>
    <p:bldLst>
      <p:bldP spid="32" grpId="0"/>
      <p:bldP spid="33" grpId="0"/>
      <p:bldP spid="13" grpId="0"/>
      <p:bldP spid="14"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629197C-01F2-4A11-B382-3B99CFB4F6FA}"/>
              </a:ext>
            </a:extLst>
          </p:cNvPr>
          <p:cNvPicPr>
            <a:picLocks noChangeAspect="1"/>
          </p:cNvPicPr>
          <p:nvPr/>
        </p:nvPicPr>
        <p:blipFill rotWithShape="1">
          <a:blip r:embed="rId3"/>
          <a:srcRect b="10698"/>
          <a:stretch/>
        </p:blipFill>
        <p:spPr>
          <a:xfrm>
            <a:off x="2172752" y="947761"/>
            <a:ext cx="8039797" cy="2320645"/>
          </a:xfrm>
          <a:prstGeom prst="rect">
            <a:avLst/>
          </a:prstGeom>
        </p:spPr>
      </p:pic>
      <p:sp>
        <p:nvSpPr>
          <p:cNvPr id="2" name="Title 1">
            <a:extLst>
              <a:ext uri="{FF2B5EF4-FFF2-40B4-BE49-F238E27FC236}">
                <a16:creationId xmlns:a16="http://schemas.microsoft.com/office/drawing/2014/main" id="{EE28D62A-360F-4EA6-AD78-CED856EF0861}"/>
              </a:ext>
            </a:extLst>
          </p:cNvPr>
          <p:cNvSpPr>
            <a:spLocks noGrp="1"/>
          </p:cNvSpPr>
          <p:nvPr>
            <p:ph type="title"/>
          </p:nvPr>
        </p:nvSpPr>
        <p:spPr/>
        <p:txBody>
          <a:bodyPr>
            <a:normAutofit/>
          </a:bodyPr>
          <a:lstStyle/>
          <a:p>
            <a:r>
              <a:rPr lang="en-US" altLang="zh-CN"/>
              <a:t>Related Work</a:t>
            </a:r>
            <a:endParaRPr lang="zh-CN" altLang="en-US"/>
          </a:p>
        </p:txBody>
      </p:sp>
      <p:sp>
        <p:nvSpPr>
          <p:cNvPr id="3" name="Date Placeholder 2">
            <a:extLst>
              <a:ext uri="{FF2B5EF4-FFF2-40B4-BE49-F238E27FC236}">
                <a16:creationId xmlns:a16="http://schemas.microsoft.com/office/drawing/2014/main" id="{A2404CB5-B484-4CF1-8A4E-13F2F525BC7D}"/>
              </a:ext>
            </a:extLst>
          </p:cNvPr>
          <p:cNvSpPr>
            <a:spLocks noGrp="1"/>
          </p:cNvSpPr>
          <p:nvPr>
            <p:ph type="dt" sz="half" idx="10"/>
          </p:nvPr>
        </p:nvSpPr>
        <p:spPr/>
        <p:txBody>
          <a:bodyPr/>
          <a:lstStyle/>
          <a:p>
            <a:fld id="{40B208D0-5C56-4CC0-905E-2BB4A5101381}"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27358912-4F0E-421B-B569-6A4D8AB214ED}"/>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571FF81D-9D02-4EA9-9EB4-ED2F71A1261A}"/>
              </a:ext>
            </a:extLst>
          </p:cNvPr>
          <p:cNvSpPr>
            <a:spLocks noGrp="1"/>
          </p:cNvSpPr>
          <p:nvPr>
            <p:ph type="sldNum" sz="quarter" idx="12"/>
          </p:nvPr>
        </p:nvSpPr>
        <p:spPr/>
        <p:txBody>
          <a:bodyPr/>
          <a:lstStyle/>
          <a:p>
            <a:fld id="{B6EE4CE8-67DD-4AAC-82D8-3F81517F6647}" type="slidenum">
              <a:rPr lang="zh-CN" altLang="en-US" smtClean="0"/>
              <a:pPr/>
              <a:t>3</a:t>
            </a:fld>
            <a:endParaRPr lang="zh-CN" altLang="en-US"/>
          </a:p>
        </p:txBody>
      </p:sp>
      <p:sp>
        <p:nvSpPr>
          <p:cNvPr id="6" name="矩形 5">
            <a:extLst>
              <a:ext uri="{FF2B5EF4-FFF2-40B4-BE49-F238E27FC236}">
                <a16:creationId xmlns:a16="http://schemas.microsoft.com/office/drawing/2014/main" id="{5A6D2584-6D60-4024-9077-AFD120FF24A6}"/>
              </a:ext>
            </a:extLst>
          </p:cNvPr>
          <p:cNvSpPr/>
          <p:nvPr/>
        </p:nvSpPr>
        <p:spPr>
          <a:xfrm>
            <a:off x="336000" y="3253512"/>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OpenPifPaf [2] </a:t>
            </a:r>
            <a:r>
              <a:rPr lang="en-US" altLang="zh-CN" sz="2400" dirty="0">
                <a:ea typeface="黑体" panose="02010609060101010101" pitchFamily="49" charset="-122"/>
                <a:cs typeface="Times New Roman" panose="02020603050405020304" pitchFamily="18" charset="0"/>
              </a:rPr>
              <a:t>and </a:t>
            </a:r>
            <a:r>
              <a:rPr lang="en-US" altLang="zh-CN" sz="2400">
                <a:ea typeface="黑体" panose="02010609060101010101" pitchFamily="49" charset="-122"/>
                <a:cs typeface="Times New Roman" panose="02020603050405020304" pitchFamily="18" charset="0"/>
              </a:rPr>
              <a:t>MonoLoco [3]</a:t>
            </a:r>
            <a:endParaRPr lang="en-US" altLang="zh-CN" sz="2400" dirty="0">
              <a:ea typeface="黑体" panose="02010609060101010101" pitchFamily="49" charset="-122"/>
              <a:cs typeface="Times New Roman" panose="02020603050405020304" pitchFamily="18" charset="0"/>
            </a:endParaRPr>
          </a:p>
        </p:txBody>
      </p:sp>
      <p:sp>
        <p:nvSpPr>
          <p:cNvPr id="12" name="TextBox 11">
            <a:extLst>
              <a:ext uri="{FF2B5EF4-FFF2-40B4-BE49-F238E27FC236}">
                <a16:creationId xmlns:a16="http://schemas.microsoft.com/office/drawing/2014/main" id="{956FA942-F107-42C1-9D06-7E76BBD15534}"/>
              </a:ext>
            </a:extLst>
          </p:cNvPr>
          <p:cNvSpPr txBox="1"/>
          <p:nvPr/>
        </p:nvSpPr>
        <p:spPr>
          <a:xfrm>
            <a:off x="336000" y="5893648"/>
            <a:ext cx="8031251" cy="600164"/>
          </a:xfrm>
          <a:prstGeom prst="rect">
            <a:avLst/>
          </a:prstGeom>
          <a:noFill/>
        </p:spPr>
        <p:txBody>
          <a:bodyPr wrap="square" rtlCol="0">
            <a:spAutoFit/>
          </a:bodyPr>
          <a:lstStyle/>
          <a:p>
            <a:r>
              <a:rPr lang="en-US" altLang="zh-CN" sz="1100" dirty="0"/>
              <a:t>[</a:t>
            </a:r>
            <a:r>
              <a:rPr lang="en-US" altLang="zh-CN" sz="1100"/>
              <a:t>1] Joao Carreira and Andrew Zisserman. Quo Vadis, Action Recognition? A New Model and the Kinetics Dataset. CVPR 2017</a:t>
            </a:r>
          </a:p>
          <a:p>
            <a:r>
              <a:rPr lang="en-US" altLang="zh-CN" sz="1100"/>
              <a:t>[2] Sven </a:t>
            </a:r>
            <a:r>
              <a:rPr lang="en-US" altLang="zh-CN" sz="1100" dirty="0"/>
              <a:t>Kreiss et al., OpenPifPaf: Composite Fields for Semantic Keypoint Detection and Spatio-Temporal Association</a:t>
            </a:r>
            <a:r>
              <a:rPr lang="en-US" altLang="zh-CN" sz="1100"/>
              <a:t>. IEEE T-ITS 2021</a:t>
            </a:r>
            <a:endParaRPr lang="en-US" altLang="zh-CN" sz="1100" dirty="0"/>
          </a:p>
          <a:p>
            <a:r>
              <a:rPr lang="en-US" altLang="zh-CN" sz="1100"/>
              <a:t>[3] </a:t>
            </a:r>
            <a:r>
              <a:rPr lang="en-US" altLang="zh-CN" sz="1100" dirty="0"/>
              <a:t>Lorenzo Bertoni et al., Monoloco: Monocular 3d pedestrian localization and uncertainty estimation</a:t>
            </a:r>
            <a:r>
              <a:rPr lang="en-US" altLang="zh-CN" sz="1100"/>
              <a:t>. ICCV2019</a:t>
            </a:r>
          </a:p>
        </p:txBody>
      </p:sp>
      <p:grpSp>
        <p:nvGrpSpPr>
          <p:cNvPr id="10" name="Group 9">
            <a:extLst>
              <a:ext uri="{FF2B5EF4-FFF2-40B4-BE49-F238E27FC236}">
                <a16:creationId xmlns:a16="http://schemas.microsoft.com/office/drawing/2014/main" id="{51E93470-C3DC-4F9F-A761-F52A87469AE2}"/>
              </a:ext>
            </a:extLst>
          </p:cNvPr>
          <p:cNvGrpSpPr/>
          <p:nvPr/>
        </p:nvGrpSpPr>
        <p:grpSpPr>
          <a:xfrm>
            <a:off x="2293047" y="3773155"/>
            <a:ext cx="7799205" cy="2018725"/>
            <a:chOff x="458411" y="3333305"/>
            <a:chExt cx="11331210" cy="2565528"/>
          </a:xfrm>
        </p:grpSpPr>
        <p:pic>
          <p:nvPicPr>
            <p:cNvPr id="9" name="Picture 8">
              <a:extLst>
                <a:ext uri="{FF2B5EF4-FFF2-40B4-BE49-F238E27FC236}">
                  <a16:creationId xmlns:a16="http://schemas.microsoft.com/office/drawing/2014/main" id="{F4668FD3-F6F1-4C6D-AF07-A1719EF728F4}"/>
                </a:ext>
              </a:extLst>
            </p:cNvPr>
            <p:cNvPicPr>
              <a:picLocks noChangeAspect="1"/>
            </p:cNvPicPr>
            <p:nvPr/>
          </p:nvPicPr>
          <p:blipFill>
            <a:blip r:embed="rId4"/>
            <a:stretch>
              <a:fillRect/>
            </a:stretch>
          </p:blipFill>
          <p:spPr>
            <a:xfrm>
              <a:off x="541526" y="3376394"/>
              <a:ext cx="11248095" cy="2522439"/>
            </a:xfrm>
            <a:prstGeom prst="rect">
              <a:avLst/>
            </a:prstGeom>
          </p:spPr>
        </p:pic>
        <p:pic>
          <p:nvPicPr>
            <p:cNvPr id="7" name="Picture 2">
              <a:extLst>
                <a:ext uri="{FF2B5EF4-FFF2-40B4-BE49-F238E27FC236}">
                  <a16:creationId xmlns:a16="http://schemas.microsoft.com/office/drawing/2014/main" id="{D5775291-7D9C-43FA-8DFF-1C6C8C97F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11" y="3333305"/>
              <a:ext cx="1050978" cy="250288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25F1E5B3-606E-4B52-BF08-09E49FAD9FB3}"/>
              </a:ext>
            </a:extLst>
          </p:cNvPr>
          <p:cNvSpPr txBox="1"/>
          <p:nvPr/>
        </p:nvSpPr>
        <p:spPr>
          <a:xfrm>
            <a:off x="7903105" y="3905656"/>
            <a:ext cx="1127783" cy="369332"/>
          </a:xfrm>
          <a:prstGeom prst="rect">
            <a:avLst/>
          </a:prstGeom>
          <a:noFill/>
        </p:spPr>
        <p:txBody>
          <a:bodyPr wrap="square" rtlCol="0">
            <a:spAutoFit/>
          </a:bodyPr>
          <a:lstStyle/>
          <a:p>
            <a:r>
              <a:rPr lang="en-US" altLang="zh-CN" dirty="0">
                <a:solidFill>
                  <a:schemeClr val="accent1">
                    <a:lumMod val="50000"/>
                  </a:schemeClr>
                </a:solidFill>
              </a:rPr>
              <a:t>location</a:t>
            </a:r>
            <a:endParaRPr lang="zh-CN" altLang="en-US">
              <a:solidFill>
                <a:schemeClr val="accent1">
                  <a:lumMod val="50000"/>
                </a:schemeClr>
              </a:solidFill>
            </a:endParaRPr>
          </a:p>
        </p:txBody>
      </p:sp>
      <p:sp>
        <p:nvSpPr>
          <p:cNvPr id="17" name="TextBox 16">
            <a:extLst>
              <a:ext uri="{FF2B5EF4-FFF2-40B4-BE49-F238E27FC236}">
                <a16:creationId xmlns:a16="http://schemas.microsoft.com/office/drawing/2014/main" id="{DDF963A2-48AC-4428-AC4A-F5813214760C}"/>
              </a:ext>
            </a:extLst>
          </p:cNvPr>
          <p:cNvSpPr txBox="1"/>
          <p:nvPr/>
        </p:nvSpPr>
        <p:spPr>
          <a:xfrm>
            <a:off x="7903106" y="5183382"/>
            <a:ext cx="1941450" cy="369332"/>
          </a:xfrm>
          <a:prstGeom prst="rect">
            <a:avLst/>
          </a:prstGeom>
          <a:noFill/>
        </p:spPr>
        <p:txBody>
          <a:bodyPr wrap="square" rtlCol="0">
            <a:spAutoFit/>
          </a:bodyPr>
          <a:lstStyle/>
          <a:p>
            <a:r>
              <a:rPr lang="en-US" altLang="zh-CN" dirty="0">
                <a:solidFill>
                  <a:schemeClr val="accent1">
                    <a:lumMod val="50000"/>
                  </a:schemeClr>
                </a:solidFill>
              </a:rPr>
              <a:t>uncertainty</a:t>
            </a:r>
            <a:endParaRPr lang="zh-CN" altLang="en-US">
              <a:solidFill>
                <a:schemeClr val="accent1">
                  <a:lumMod val="50000"/>
                </a:schemeClr>
              </a:solidFill>
            </a:endParaRPr>
          </a:p>
        </p:txBody>
      </p:sp>
      <p:sp>
        <p:nvSpPr>
          <p:cNvPr id="21" name="矩形 5">
            <a:extLst>
              <a:ext uri="{FF2B5EF4-FFF2-40B4-BE49-F238E27FC236}">
                <a16:creationId xmlns:a16="http://schemas.microsoft.com/office/drawing/2014/main" id="{9AEDC637-71C6-4FE7-9DE2-21543E76355F}"/>
              </a:ext>
            </a:extLst>
          </p:cNvPr>
          <p:cNvSpPr/>
          <p:nvPr/>
        </p:nvSpPr>
        <p:spPr>
          <a:xfrm>
            <a:off x="335999" y="686248"/>
            <a:ext cx="96182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Inflated 3D Convolution (I3D [1]) for video action recognition </a:t>
            </a:r>
            <a:endParaRPr lang="en-US" altLang="zh-CN" sz="2400" dirty="0">
              <a:ea typeface="黑体" panose="02010609060101010101" pitchFamily="49" charset="-122"/>
              <a:cs typeface="Times New Roman" panose="02020603050405020304" pitchFamily="18" charset="0"/>
            </a:endParaRPr>
          </a:p>
        </p:txBody>
      </p:sp>
      <p:sp>
        <p:nvSpPr>
          <p:cNvPr id="27" name="Rectangle: Rounded Corners 26">
            <a:extLst>
              <a:ext uri="{FF2B5EF4-FFF2-40B4-BE49-F238E27FC236}">
                <a16:creationId xmlns:a16="http://schemas.microsoft.com/office/drawing/2014/main" id="{BF2BDB6A-20EE-443B-9BEA-BC3D11836F41}"/>
              </a:ext>
            </a:extLst>
          </p:cNvPr>
          <p:cNvSpPr/>
          <p:nvPr/>
        </p:nvSpPr>
        <p:spPr>
          <a:xfrm>
            <a:off x="5868365" y="2337329"/>
            <a:ext cx="1169043" cy="313274"/>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8" name="TextBox 27">
            <a:extLst>
              <a:ext uri="{FF2B5EF4-FFF2-40B4-BE49-F238E27FC236}">
                <a16:creationId xmlns:a16="http://schemas.microsoft.com/office/drawing/2014/main" id="{48E7E9E3-0B49-4F4D-8A2C-5E369C5FD617}"/>
              </a:ext>
            </a:extLst>
          </p:cNvPr>
          <p:cNvSpPr txBox="1"/>
          <p:nvPr/>
        </p:nvSpPr>
        <p:spPr>
          <a:xfrm>
            <a:off x="983083" y="4434703"/>
            <a:ext cx="1449034" cy="646331"/>
          </a:xfrm>
          <a:prstGeom prst="rect">
            <a:avLst/>
          </a:prstGeom>
          <a:noFill/>
        </p:spPr>
        <p:txBody>
          <a:bodyPr wrap="square" rtlCol="0">
            <a:spAutoFit/>
          </a:bodyPr>
          <a:lstStyle/>
          <a:p>
            <a:r>
              <a:rPr lang="en-US" altLang="zh-CN">
                <a:solidFill>
                  <a:schemeClr val="accent1">
                    <a:lumMod val="50000"/>
                  </a:schemeClr>
                </a:solidFill>
              </a:rPr>
              <a:t>poses from OpenPifpaf</a:t>
            </a:r>
            <a:endParaRPr lang="zh-CN" altLang="en-US">
              <a:solidFill>
                <a:schemeClr val="accent1">
                  <a:lumMod val="50000"/>
                </a:schemeClr>
              </a:solidFill>
            </a:endParaRPr>
          </a:p>
        </p:txBody>
      </p:sp>
      <p:sp>
        <p:nvSpPr>
          <p:cNvPr id="20" name="TextBox 19">
            <a:extLst>
              <a:ext uri="{FF2B5EF4-FFF2-40B4-BE49-F238E27FC236}">
                <a16:creationId xmlns:a16="http://schemas.microsoft.com/office/drawing/2014/main" id="{D8936AD9-40F5-44FC-80F9-CC3D60DBB14D}"/>
              </a:ext>
            </a:extLst>
          </p:cNvPr>
          <p:cNvSpPr txBox="1"/>
          <p:nvPr/>
        </p:nvSpPr>
        <p:spPr>
          <a:xfrm>
            <a:off x="5917537" y="2752370"/>
            <a:ext cx="2823051" cy="372413"/>
          </a:xfrm>
          <a:prstGeom prst="rect">
            <a:avLst/>
          </a:prstGeom>
          <a:noFill/>
        </p:spPr>
        <p:txBody>
          <a:bodyPr wrap="square" rtlCol="0">
            <a:spAutoFit/>
          </a:bodyPr>
          <a:lstStyle/>
          <a:p>
            <a:r>
              <a:rPr lang="en-US" altLang="zh-CN">
                <a:solidFill>
                  <a:schemeClr val="accent1">
                    <a:lumMod val="50000"/>
                  </a:schemeClr>
                </a:solidFill>
              </a:rPr>
              <a:t>computationally expensive </a:t>
            </a:r>
            <a:endParaRPr lang="zh-CN" altLang="en-US">
              <a:solidFill>
                <a:schemeClr val="accent1">
                  <a:lumMod val="50000"/>
                </a:schemeClr>
              </a:solidFill>
            </a:endParaRPr>
          </a:p>
        </p:txBody>
      </p:sp>
    </p:spTree>
    <p:extLst>
      <p:ext uri="{BB962C8B-B14F-4D97-AF65-F5344CB8AC3E}">
        <p14:creationId xmlns:p14="http://schemas.microsoft.com/office/powerpoint/2010/main" val="176583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P spid="27" grpId="0" animBg="1"/>
      <p:bldP spid="2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876-5DB9-4FEC-8666-DC8894CD6C07}"/>
              </a:ext>
            </a:extLst>
          </p:cNvPr>
          <p:cNvSpPr>
            <a:spLocks noGrp="1"/>
          </p:cNvSpPr>
          <p:nvPr>
            <p:ph type="title"/>
          </p:nvPr>
        </p:nvSpPr>
        <p:spPr/>
        <p:txBody>
          <a:bodyPr/>
          <a:lstStyle/>
          <a:p>
            <a:r>
              <a:rPr lang="en-US" altLang="zh-CN" dirty="0"/>
              <a:t>Datasets and Evaluation</a:t>
            </a:r>
            <a:endParaRPr lang="zh-CN" altLang="en-US"/>
          </a:p>
        </p:txBody>
      </p:sp>
      <p:sp>
        <p:nvSpPr>
          <p:cNvPr id="3" name="Date Placeholder 2">
            <a:extLst>
              <a:ext uri="{FF2B5EF4-FFF2-40B4-BE49-F238E27FC236}">
                <a16:creationId xmlns:a16="http://schemas.microsoft.com/office/drawing/2014/main" id="{B392D918-904B-4C5B-BAF1-693659D232EA}"/>
              </a:ext>
            </a:extLst>
          </p:cNvPr>
          <p:cNvSpPr>
            <a:spLocks noGrp="1"/>
          </p:cNvSpPr>
          <p:nvPr>
            <p:ph type="dt" sz="half" idx="10"/>
          </p:nvPr>
        </p:nvSpPr>
        <p:spPr/>
        <p:txBody>
          <a:bodyPr/>
          <a:lstStyle/>
          <a:p>
            <a:fld id="{40B208D0-5C56-4CC0-905E-2BB4A5101381}"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6E0F111F-8C0B-42EF-AE09-21AFC48DCDAB}"/>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243B0D53-D8C9-40E3-B151-182E1B822B30}"/>
              </a:ext>
            </a:extLst>
          </p:cNvPr>
          <p:cNvSpPr>
            <a:spLocks noGrp="1"/>
          </p:cNvSpPr>
          <p:nvPr>
            <p:ph type="sldNum" sz="quarter" idx="12"/>
          </p:nvPr>
        </p:nvSpPr>
        <p:spPr/>
        <p:txBody>
          <a:bodyPr/>
          <a:lstStyle/>
          <a:p>
            <a:fld id="{B6EE4CE8-67DD-4AAC-82D8-3F81517F6647}" type="slidenum">
              <a:rPr lang="zh-CN" altLang="en-US" smtClean="0"/>
              <a:pPr/>
              <a:t>4</a:t>
            </a:fld>
            <a:endParaRPr lang="zh-CN" altLang="en-US"/>
          </a:p>
        </p:txBody>
      </p:sp>
      <p:sp>
        <p:nvSpPr>
          <p:cNvPr id="8" name="TextBox 7">
            <a:extLst>
              <a:ext uri="{FF2B5EF4-FFF2-40B4-BE49-F238E27FC236}">
                <a16:creationId xmlns:a16="http://schemas.microsoft.com/office/drawing/2014/main" id="{3B7C0290-084E-4827-8131-40B89891833D}"/>
              </a:ext>
            </a:extLst>
          </p:cNvPr>
          <p:cNvSpPr txBox="1"/>
          <p:nvPr/>
        </p:nvSpPr>
        <p:spPr>
          <a:xfrm>
            <a:off x="738818" y="1086212"/>
            <a:ext cx="7216462" cy="769441"/>
          </a:xfrm>
          <a:prstGeom prst="rect">
            <a:avLst/>
          </a:prstGeom>
          <a:noFill/>
        </p:spPr>
        <p:txBody>
          <a:bodyPr wrap="square">
            <a:spAutoFit/>
          </a:bodyPr>
          <a:lstStyle/>
          <a:p>
            <a:r>
              <a:rPr lang="en-US" altLang="zh-CN" sz="2200">
                <a:ea typeface="黑体" panose="02010609060101010101" pitchFamily="49" charset="-122"/>
                <a:cs typeface="Times New Roman" panose="02020603050405020304" pitchFamily="18" charset="0"/>
              </a:rPr>
              <a:t>550 </a:t>
            </a:r>
            <a:r>
              <a:rPr lang="en-US" altLang="zh-CN" sz="2200" dirty="0">
                <a:ea typeface="黑体" panose="02010609060101010101" pitchFamily="49" charset="-122"/>
                <a:cs typeface="Times New Roman" panose="02020603050405020304" pitchFamily="18" charset="0"/>
              </a:rPr>
              <a:t>sequences from different </a:t>
            </a:r>
            <a:r>
              <a:rPr lang="en-US" altLang="zh-CN" sz="2200" dirty="0">
                <a:solidFill>
                  <a:srgbClr val="C00000"/>
                </a:solidFill>
                <a:ea typeface="黑体" panose="02010609060101010101" pitchFamily="49" charset="-122"/>
                <a:cs typeface="Times New Roman" panose="02020603050405020304" pitchFamily="18" charset="0"/>
              </a:rPr>
              <a:t>actors</a:t>
            </a:r>
            <a:r>
              <a:rPr lang="en-US" altLang="zh-CN" sz="2200" dirty="0">
                <a:ea typeface="黑体" panose="02010609060101010101" pitchFamily="49" charset="-122"/>
                <a:cs typeface="Times New Roman" panose="02020603050405020304" pitchFamily="18" charset="0"/>
              </a:rPr>
              <a:t> (cross-subject evaluation) observed from multiple </a:t>
            </a:r>
            <a:r>
              <a:rPr lang="en-US" altLang="zh-CN" sz="2200" dirty="0">
                <a:solidFill>
                  <a:srgbClr val="C00000"/>
                </a:solidFill>
                <a:ea typeface="黑体" panose="02010609060101010101" pitchFamily="49" charset="-122"/>
                <a:cs typeface="Times New Roman" panose="02020603050405020304" pitchFamily="18" charset="0"/>
              </a:rPr>
              <a:t>view points</a:t>
            </a:r>
            <a:r>
              <a:rPr lang="en-US" altLang="zh-CN" sz="2200" dirty="0">
                <a:ea typeface="黑体" panose="02010609060101010101" pitchFamily="49" charset="-122"/>
                <a:cs typeface="Times New Roman" panose="02020603050405020304" pitchFamily="18" charset="0"/>
              </a:rPr>
              <a:t> (cross-view)</a:t>
            </a:r>
          </a:p>
        </p:txBody>
      </p:sp>
      <p:pic>
        <p:nvPicPr>
          <p:cNvPr id="19" name="Picture 18">
            <a:extLst>
              <a:ext uri="{FF2B5EF4-FFF2-40B4-BE49-F238E27FC236}">
                <a16:creationId xmlns:a16="http://schemas.microsoft.com/office/drawing/2014/main" id="{9700AAE1-B6B5-49BB-877F-37A2D62C7864}"/>
              </a:ext>
            </a:extLst>
          </p:cNvPr>
          <p:cNvPicPr>
            <a:picLocks noChangeAspect="1"/>
          </p:cNvPicPr>
          <p:nvPr/>
        </p:nvPicPr>
        <p:blipFill>
          <a:blip r:embed="rId3"/>
          <a:stretch>
            <a:fillRect/>
          </a:stretch>
        </p:blipFill>
        <p:spPr>
          <a:xfrm>
            <a:off x="8226485" y="657637"/>
            <a:ext cx="3600000" cy="1953587"/>
          </a:xfrm>
          <a:prstGeom prst="rect">
            <a:avLst/>
          </a:prstGeom>
        </p:spPr>
      </p:pic>
      <p:sp>
        <p:nvSpPr>
          <p:cNvPr id="10" name="TextBox 9">
            <a:extLst>
              <a:ext uri="{FF2B5EF4-FFF2-40B4-BE49-F238E27FC236}">
                <a16:creationId xmlns:a16="http://schemas.microsoft.com/office/drawing/2014/main" id="{93566C70-0315-42A6-821E-4C9BB5F71874}"/>
              </a:ext>
            </a:extLst>
          </p:cNvPr>
          <p:cNvSpPr txBox="1"/>
          <p:nvPr/>
        </p:nvSpPr>
        <p:spPr>
          <a:xfrm>
            <a:off x="365515" y="5873992"/>
            <a:ext cx="6317905" cy="600164"/>
          </a:xfrm>
          <a:prstGeom prst="rect">
            <a:avLst/>
          </a:prstGeom>
          <a:noFill/>
        </p:spPr>
        <p:txBody>
          <a:bodyPr wrap="square" rtlCol="0">
            <a:spAutoFit/>
          </a:bodyPr>
          <a:lstStyle/>
          <a:p>
            <a:r>
              <a:rPr lang="en-US" altLang="zh-CN" sz="1100"/>
              <a:t>[4] </a:t>
            </a:r>
            <a:r>
              <a:rPr lang="en-US" altLang="zh-CN" sz="1100" dirty="0"/>
              <a:t>Wiederer et al., Traffic Control Gesture Recognition for Autonomous Vehicles. IROS 2020</a:t>
            </a:r>
            <a:br>
              <a:rPr lang="en-US" altLang="zh-CN" sz="1100"/>
            </a:br>
            <a:r>
              <a:rPr lang="en-US" altLang="zh-CN" sz="1100"/>
              <a:t>[5] </a:t>
            </a:r>
            <a:r>
              <a:rPr lang="en-US" altLang="zh-CN" sz="1100" dirty="0"/>
              <a:t>Malla Srikanth et al</a:t>
            </a:r>
            <a:r>
              <a:rPr lang="en-US" altLang="zh-CN" sz="1100"/>
              <a:t>., Titan</a:t>
            </a:r>
            <a:r>
              <a:rPr lang="en-US" altLang="zh-CN" sz="1100" dirty="0"/>
              <a:t>: Future forecast using action </a:t>
            </a:r>
            <a:r>
              <a:rPr lang="en-US" altLang="zh-CN" sz="1100"/>
              <a:t>priors. </a:t>
            </a:r>
            <a:r>
              <a:rPr lang="en-US" altLang="zh-CN" sz="1100" dirty="0"/>
              <a:t>CVPR 2020</a:t>
            </a:r>
          </a:p>
          <a:p>
            <a:r>
              <a:rPr lang="en-US" altLang="zh-CN" sz="1100"/>
              <a:t>[6] </a:t>
            </a:r>
            <a:r>
              <a:rPr lang="en-US" altLang="zh-CN" sz="1100" dirty="0"/>
              <a:t>Fang </a:t>
            </a:r>
            <a:r>
              <a:rPr lang="en-US" altLang="zh-CN" sz="1100"/>
              <a:t>et al., </a:t>
            </a:r>
            <a:r>
              <a:rPr lang="en-US" altLang="zh-CN" sz="1100" dirty="0"/>
              <a:t>Intention Recognition of Pedestrians and Cyclists by 2D Pose Estimation. arXiv:1910.03858</a:t>
            </a:r>
            <a:endParaRPr lang="zh-CN" altLang="en-US" sz="800"/>
          </a:p>
        </p:txBody>
      </p:sp>
      <p:grpSp>
        <p:nvGrpSpPr>
          <p:cNvPr id="11" name="Group 10">
            <a:extLst>
              <a:ext uri="{FF2B5EF4-FFF2-40B4-BE49-F238E27FC236}">
                <a16:creationId xmlns:a16="http://schemas.microsoft.com/office/drawing/2014/main" id="{E299CF14-ED56-41BF-9573-E7DD6455F785}"/>
              </a:ext>
            </a:extLst>
          </p:cNvPr>
          <p:cNvGrpSpPr>
            <a:grpSpLocks noChangeAspect="1"/>
          </p:cNvGrpSpPr>
          <p:nvPr/>
        </p:nvGrpSpPr>
        <p:grpSpPr>
          <a:xfrm>
            <a:off x="8226485" y="4562060"/>
            <a:ext cx="3600000" cy="1772419"/>
            <a:chOff x="9452743" y="3762915"/>
            <a:chExt cx="4331430" cy="2079142"/>
          </a:xfrm>
        </p:grpSpPr>
        <p:pic>
          <p:nvPicPr>
            <p:cNvPr id="21" name="Picture 20">
              <a:extLst>
                <a:ext uri="{FF2B5EF4-FFF2-40B4-BE49-F238E27FC236}">
                  <a16:creationId xmlns:a16="http://schemas.microsoft.com/office/drawing/2014/main" id="{CCB90E10-829C-4B01-B51F-9D0722726E84}"/>
                </a:ext>
              </a:extLst>
            </p:cNvPr>
            <p:cNvPicPr>
              <a:picLocks noChangeAspect="1"/>
            </p:cNvPicPr>
            <p:nvPr/>
          </p:nvPicPr>
          <p:blipFill rotWithShape="1">
            <a:blip r:embed="rId4"/>
            <a:srcRect l="14294" r="12063" b="29361"/>
            <a:stretch/>
          </p:blipFill>
          <p:spPr>
            <a:xfrm>
              <a:off x="9452743" y="3762915"/>
              <a:ext cx="4331430" cy="1802143"/>
            </a:xfrm>
            <a:prstGeom prst="rect">
              <a:avLst/>
            </a:prstGeom>
          </p:spPr>
        </p:pic>
        <p:sp>
          <p:nvSpPr>
            <p:cNvPr id="9" name="TextBox 8">
              <a:extLst>
                <a:ext uri="{FF2B5EF4-FFF2-40B4-BE49-F238E27FC236}">
                  <a16:creationId xmlns:a16="http://schemas.microsoft.com/office/drawing/2014/main" id="{17F3331F-17AE-4E12-A0A0-1BE4E37AFDAD}"/>
                </a:ext>
              </a:extLst>
            </p:cNvPr>
            <p:cNvSpPr txBox="1"/>
            <p:nvPr/>
          </p:nvSpPr>
          <p:spPr>
            <a:xfrm>
              <a:off x="10158982" y="5565058"/>
              <a:ext cx="2918951" cy="276999"/>
            </a:xfrm>
            <a:prstGeom prst="rect">
              <a:avLst/>
            </a:prstGeom>
            <a:noFill/>
          </p:spPr>
          <p:txBody>
            <a:bodyPr wrap="square" rtlCol="0">
              <a:spAutoFit/>
            </a:bodyPr>
            <a:lstStyle/>
            <a:p>
              <a:pPr algn="ctr"/>
              <a:r>
                <a:rPr lang="en-US" altLang="zh-CN" sz="1200" dirty="0"/>
                <a:t>Left, Right, Alternative Right, Stop</a:t>
              </a:r>
              <a:endParaRPr lang="zh-CN" altLang="en-US" sz="1200"/>
            </a:p>
          </p:txBody>
        </p:sp>
      </p:grpSp>
      <p:grpSp>
        <p:nvGrpSpPr>
          <p:cNvPr id="12" name="Group 11">
            <a:extLst>
              <a:ext uri="{FF2B5EF4-FFF2-40B4-BE49-F238E27FC236}">
                <a16:creationId xmlns:a16="http://schemas.microsoft.com/office/drawing/2014/main" id="{A9CC0CA5-E5D0-47CA-9DDE-72B3406EE77E}"/>
              </a:ext>
            </a:extLst>
          </p:cNvPr>
          <p:cNvGrpSpPr>
            <a:grpSpLocks noChangeAspect="1"/>
          </p:cNvGrpSpPr>
          <p:nvPr/>
        </p:nvGrpSpPr>
        <p:grpSpPr>
          <a:xfrm>
            <a:off x="8226485" y="2580369"/>
            <a:ext cx="3600000" cy="1808052"/>
            <a:chOff x="2704156" y="2662782"/>
            <a:chExt cx="4076716" cy="2047241"/>
          </a:xfrm>
        </p:grpSpPr>
        <p:pic>
          <p:nvPicPr>
            <p:cNvPr id="23" name="Picture 22">
              <a:extLst>
                <a:ext uri="{FF2B5EF4-FFF2-40B4-BE49-F238E27FC236}">
                  <a16:creationId xmlns:a16="http://schemas.microsoft.com/office/drawing/2014/main" id="{27DE5D41-AC4B-428A-A9F8-9980649E7CBF}"/>
                </a:ext>
              </a:extLst>
            </p:cNvPr>
            <p:cNvPicPr>
              <a:picLocks noChangeAspect="1"/>
            </p:cNvPicPr>
            <p:nvPr/>
          </p:nvPicPr>
          <p:blipFill>
            <a:blip r:embed="rId5"/>
            <a:stretch>
              <a:fillRect/>
            </a:stretch>
          </p:blipFill>
          <p:spPr>
            <a:xfrm>
              <a:off x="4679026" y="2703879"/>
              <a:ext cx="2101846" cy="1980000"/>
            </a:xfrm>
            <a:prstGeom prst="rect">
              <a:avLst/>
            </a:prstGeom>
          </p:spPr>
        </p:pic>
        <p:pic>
          <p:nvPicPr>
            <p:cNvPr id="7" name="Picture 6">
              <a:extLst>
                <a:ext uri="{FF2B5EF4-FFF2-40B4-BE49-F238E27FC236}">
                  <a16:creationId xmlns:a16="http://schemas.microsoft.com/office/drawing/2014/main" id="{7255B27E-CD73-4F63-8EDA-3C1C67126E4E}"/>
                </a:ext>
              </a:extLst>
            </p:cNvPr>
            <p:cNvPicPr>
              <a:picLocks noChangeAspect="1"/>
            </p:cNvPicPr>
            <p:nvPr/>
          </p:nvPicPr>
          <p:blipFill>
            <a:blip r:embed="rId6"/>
            <a:stretch>
              <a:fillRect/>
            </a:stretch>
          </p:blipFill>
          <p:spPr>
            <a:xfrm>
              <a:off x="2704156" y="2662782"/>
              <a:ext cx="1996188" cy="2047241"/>
            </a:xfrm>
            <a:prstGeom prst="rect">
              <a:avLst/>
            </a:prstGeom>
          </p:spPr>
        </p:pic>
      </p:grpSp>
      <p:sp>
        <p:nvSpPr>
          <p:cNvPr id="20" name="矩形 5">
            <a:extLst>
              <a:ext uri="{FF2B5EF4-FFF2-40B4-BE49-F238E27FC236}">
                <a16:creationId xmlns:a16="http://schemas.microsoft.com/office/drawing/2014/main" id="{2E474DD9-D7B7-4AF5-BB78-ED3ED6436E81}"/>
              </a:ext>
            </a:extLst>
          </p:cNvPr>
          <p:cNvSpPr/>
          <p:nvPr/>
        </p:nvSpPr>
        <p:spPr>
          <a:xfrm>
            <a:off x="336000" y="624547"/>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TCG [4]: 3D body poses for Traffic Control Gesture</a:t>
            </a:r>
            <a:endParaRPr lang="en-US" altLang="zh-CN" sz="2400" dirty="0">
              <a:ea typeface="黑体" panose="02010609060101010101" pitchFamily="49" charset="-122"/>
              <a:cs typeface="Times New Roman" panose="02020603050405020304" pitchFamily="18" charset="0"/>
            </a:endParaRPr>
          </a:p>
        </p:txBody>
      </p:sp>
      <p:sp>
        <p:nvSpPr>
          <p:cNvPr id="24" name="TextBox 23">
            <a:extLst>
              <a:ext uri="{FF2B5EF4-FFF2-40B4-BE49-F238E27FC236}">
                <a16:creationId xmlns:a16="http://schemas.microsoft.com/office/drawing/2014/main" id="{696ACF6A-01F8-4969-BB7F-368085369214}"/>
              </a:ext>
            </a:extLst>
          </p:cNvPr>
          <p:cNvSpPr txBox="1"/>
          <p:nvPr/>
        </p:nvSpPr>
        <p:spPr>
          <a:xfrm>
            <a:off x="738818" y="2535116"/>
            <a:ext cx="7216462" cy="1138773"/>
          </a:xfrm>
          <a:prstGeom prst="rect">
            <a:avLst/>
          </a:prstGeom>
          <a:noFill/>
        </p:spPr>
        <p:txBody>
          <a:bodyPr wrap="square">
            <a:spAutoFit/>
          </a:bodyPr>
          <a:lstStyle/>
          <a:p>
            <a:r>
              <a:rPr lang="en-US" altLang="zh-CN" sz="2200">
                <a:ea typeface="黑体" panose="02010609060101010101" pitchFamily="49" charset="-122"/>
                <a:cs typeface="Times New Roman" panose="02020603050405020304" pitchFamily="18" charset="0"/>
              </a:rPr>
              <a:t>Annotations include </a:t>
            </a:r>
            <a:r>
              <a:rPr lang="en-US" altLang="zh-CN" sz="2400">
                <a:solidFill>
                  <a:srgbClr val="C00000"/>
                </a:solidFill>
              </a:rPr>
              <a:t>five groups </a:t>
            </a:r>
            <a:r>
              <a:rPr lang="en-US" altLang="zh-CN" sz="2400"/>
              <a:t>of actions, from </a:t>
            </a:r>
            <a:r>
              <a:rPr lang="en-US" altLang="zh-CN" sz="2200">
                <a:ea typeface="黑体" panose="02010609060101010101" pitchFamily="49" charset="-122"/>
                <a:cs typeface="Times New Roman" panose="02020603050405020304" pitchFamily="18" charset="0"/>
              </a:rPr>
              <a:t>individual actions (e.g., </a:t>
            </a:r>
            <a:r>
              <a:rPr lang="en-US" altLang="zh-CN" sz="2200">
                <a:solidFill>
                  <a:srgbClr val="00B050"/>
                </a:solidFill>
                <a:ea typeface="黑体" panose="02010609060101010101" pitchFamily="49" charset="-122"/>
                <a:cs typeface="Times New Roman" panose="02020603050405020304" pitchFamily="18" charset="0"/>
              </a:rPr>
              <a:t>standing</a:t>
            </a:r>
            <a:r>
              <a:rPr lang="en-US" altLang="zh-CN" sz="2200">
                <a:ea typeface="黑体" panose="02010609060101010101" pitchFamily="49" charset="-122"/>
                <a:cs typeface="Times New Roman" panose="02020603050405020304" pitchFamily="18" charset="0"/>
              </a:rPr>
              <a:t>) to those involving context (e.g., </a:t>
            </a:r>
            <a:r>
              <a:rPr lang="en-US" altLang="zh-CN" sz="2200">
                <a:solidFill>
                  <a:srgbClr val="FDC532"/>
                </a:solidFill>
                <a:ea typeface="黑体" panose="02010609060101010101" pitchFamily="49" charset="-122"/>
                <a:cs typeface="Times New Roman" panose="02020603050405020304" pitchFamily="18" charset="0"/>
              </a:rPr>
              <a:t>talking in group</a:t>
            </a:r>
            <a:r>
              <a:rPr lang="en-US" altLang="zh-CN" sz="2200">
                <a:ea typeface="黑体" panose="02010609060101010101" pitchFamily="49" charset="-122"/>
                <a:cs typeface="Times New Roman" panose="02020603050405020304" pitchFamily="18" charset="0"/>
              </a:rPr>
              <a:t>)</a:t>
            </a:r>
            <a:endParaRPr lang="en-US" altLang="zh-CN" sz="2200" dirty="0">
              <a:ea typeface="黑体" panose="02010609060101010101" pitchFamily="49" charset="-122"/>
              <a:cs typeface="Times New Roman" panose="02020603050405020304" pitchFamily="18" charset="0"/>
            </a:endParaRPr>
          </a:p>
        </p:txBody>
      </p:sp>
      <p:sp>
        <p:nvSpPr>
          <p:cNvPr id="26" name="矩形 5">
            <a:extLst>
              <a:ext uri="{FF2B5EF4-FFF2-40B4-BE49-F238E27FC236}">
                <a16:creationId xmlns:a16="http://schemas.microsoft.com/office/drawing/2014/main" id="{8994170E-D7C6-4AD3-A5DE-7D7D60755A35}"/>
              </a:ext>
            </a:extLst>
          </p:cNvPr>
          <p:cNvSpPr/>
          <p:nvPr/>
        </p:nvSpPr>
        <p:spPr>
          <a:xfrm>
            <a:off x="336000" y="2073451"/>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TITAN [5]: 700 video clips captured with onboard camera</a:t>
            </a:r>
            <a:endParaRPr lang="en-US" altLang="zh-CN" sz="2400" dirty="0">
              <a:ea typeface="黑体" panose="02010609060101010101" pitchFamily="49" charset="-122"/>
              <a:cs typeface="Times New Roman" panose="02020603050405020304" pitchFamily="18" charset="0"/>
            </a:endParaRPr>
          </a:p>
        </p:txBody>
      </p:sp>
      <p:sp>
        <p:nvSpPr>
          <p:cNvPr id="29" name="TextBox 28">
            <a:extLst>
              <a:ext uri="{FF2B5EF4-FFF2-40B4-BE49-F238E27FC236}">
                <a16:creationId xmlns:a16="http://schemas.microsoft.com/office/drawing/2014/main" id="{242D0D6A-33CA-4CAA-A9ED-A5B0A230F371}"/>
              </a:ext>
            </a:extLst>
          </p:cNvPr>
          <p:cNvSpPr txBox="1"/>
          <p:nvPr/>
        </p:nvSpPr>
        <p:spPr>
          <a:xfrm>
            <a:off x="738818" y="4311251"/>
            <a:ext cx="7216462" cy="769441"/>
          </a:xfrm>
          <a:prstGeom prst="rect">
            <a:avLst/>
          </a:prstGeom>
          <a:noFill/>
        </p:spPr>
        <p:txBody>
          <a:bodyPr wrap="square">
            <a:spAutoFit/>
          </a:bodyPr>
          <a:lstStyle/>
          <a:p>
            <a:r>
              <a:rPr lang="en-US" altLang="zh-CN" sz="2200">
                <a:ea typeface="黑体" panose="02010609060101010101" pitchFamily="49" charset="-122"/>
                <a:cs typeface="Times New Roman" panose="02020603050405020304" pitchFamily="18" charset="0"/>
              </a:rPr>
              <a:t>178 collected videos, 8 additional videos from youtube (for testing only) </a:t>
            </a:r>
            <a:endParaRPr lang="en-US" altLang="zh-CN" sz="2200" dirty="0">
              <a:ea typeface="黑体" panose="02010609060101010101" pitchFamily="49" charset="-122"/>
              <a:cs typeface="Times New Roman" panose="02020603050405020304" pitchFamily="18" charset="0"/>
            </a:endParaRPr>
          </a:p>
        </p:txBody>
      </p:sp>
      <p:sp>
        <p:nvSpPr>
          <p:cNvPr id="30" name="矩形 5">
            <a:extLst>
              <a:ext uri="{FF2B5EF4-FFF2-40B4-BE49-F238E27FC236}">
                <a16:creationId xmlns:a16="http://schemas.microsoft.com/office/drawing/2014/main" id="{AE7C568F-F478-433D-90A7-E4BCCA10970D}"/>
              </a:ext>
            </a:extLst>
          </p:cNvPr>
          <p:cNvSpPr/>
          <p:nvPr/>
        </p:nvSpPr>
        <p:spPr>
          <a:xfrm>
            <a:off x="336000" y="3849586"/>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CASR [6]: Cyclist Arm Signal Recognition</a:t>
            </a:r>
            <a:endParaRPr lang="en-US" altLang="zh-CN" sz="2400" dirty="0">
              <a:ea typeface="黑体" panose="02010609060101010101" pitchFamily="49" charset="-122"/>
              <a:cs typeface="Times New Roman" panose="02020603050405020304" pitchFamily="18" charset="0"/>
            </a:endParaRPr>
          </a:p>
        </p:txBody>
      </p:sp>
      <p:sp>
        <p:nvSpPr>
          <p:cNvPr id="31" name="矩形 5">
            <a:extLst>
              <a:ext uri="{FF2B5EF4-FFF2-40B4-BE49-F238E27FC236}">
                <a16:creationId xmlns:a16="http://schemas.microsoft.com/office/drawing/2014/main" id="{8C88CA3B-7B34-4DBB-A33A-3F28AF794BD9}"/>
              </a:ext>
            </a:extLst>
          </p:cNvPr>
          <p:cNvSpPr/>
          <p:nvPr/>
        </p:nvSpPr>
        <p:spPr>
          <a:xfrm>
            <a:off x="335999" y="5254331"/>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Extract poses for TITAN and CASR with OpenPifPaf</a:t>
            </a:r>
            <a:endParaRPr lang="en-US" altLang="zh-CN" sz="2400" dirty="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971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4" grpId="0"/>
      <p:bldP spid="26"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C6FF-5AC5-45F6-A770-47DEF319C715}"/>
              </a:ext>
            </a:extLst>
          </p:cNvPr>
          <p:cNvSpPr>
            <a:spLocks noGrp="1"/>
          </p:cNvSpPr>
          <p:nvPr>
            <p:ph type="title"/>
          </p:nvPr>
        </p:nvSpPr>
        <p:spPr>
          <a:xfrm>
            <a:off x="336000" y="1703"/>
            <a:ext cx="7813263" cy="504001"/>
          </a:xfrm>
        </p:spPr>
        <p:txBody>
          <a:bodyPr>
            <a:normAutofit/>
          </a:bodyPr>
          <a:lstStyle/>
          <a:p>
            <a:r>
              <a:rPr lang="en-US" altLang="zh-CN"/>
              <a:t>Poseact: Action Recognition with Human Poses</a:t>
            </a:r>
            <a:endParaRPr lang="zh-CN" altLang="en-US"/>
          </a:p>
        </p:txBody>
      </p:sp>
      <p:sp>
        <p:nvSpPr>
          <p:cNvPr id="3" name="Date Placeholder 2">
            <a:extLst>
              <a:ext uri="{FF2B5EF4-FFF2-40B4-BE49-F238E27FC236}">
                <a16:creationId xmlns:a16="http://schemas.microsoft.com/office/drawing/2014/main" id="{7156E102-A8EB-48E2-935B-0569D18159D8}"/>
              </a:ext>
            </a:extLst>
          </p:cNvPr>
          <p:cNvSpPr>
            <a:spLocks noGrp="1"/>
          </p:cNvSpPr>
          <p:nvPr>
            <p:ph type="dt" sz="half" idx="10"/>
          </p:nvPr>
        </p:nvSpPr>
        <p:spPr/>
        <p:txBody>
          <a:bodyPr/>
          <a:lstStyle/>
          <a:p>
            <a:fld id="{40B208D0-5C56-4CC0-905E-2BB4A5101381}"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4EE540C5-A106-484B-80AD-9CACB8956A7B}"/>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8057BF92-6F9A-43D5-B29E-5CA73AAD11A2}"/>
              </a:ext>
            </a:extLst>
          </p:cNvPr>
          <p:cNvSpPr>
            <a:spLocks noGrp="1"/>
          </p:cNvSpPr>
          <p:nvPr>
            <p:ph type="sldNum" sz="quarter" idx="12"/>
          </p:nvPr>
        </p:nvSpPr>
        <p:spPr/>
        <p:txBody>
          <a:bodyPr/>
          <a:lstStyle/>
          <a:p>
            <a:fld id="{B6EE4CE8-67DD-4AAC-82D8-3F81517F6647}" type="slidenum">
              <a:rPr lang="zh-CN" altLang="en-US" smtClean="0"/>
              <a:pPr/>
              <a:t>5</a:t>
            </a:fld>
            <a:endParaRPr lang="zh-CN" altLang="en-US"/>
          </a:p>
        </p:txBody>
      </p:sp>
      <p:graphicFrame>
        <p:nvGraphicFramePr>
          <p:cNvPr id="6" name="Table 6">
            <a:extLst>
              <a:ext uri="{FF2B5EF4-FFF2-40B4-BE49-F238E27FC236}">
                <a16:creationId xmlns:a16="http://schemas.microsoft.com/office/drawing/2014/main" id="{B4198DB6-3B68-4298-B931-5AE87CE81BC9}"/>
              </a:ext>
            </a:extLst>
          </p:cNvPr>
          <p:cNvGraphicFramePr>
            <a:graphicFrameLocks noGrp="1"/>
          </p:cNvGraphicFramePr>
          <p:nvPr>
            <p:extLst>
              <p:ext uri="{D42A27DB-BD31-4B8C-83A1-F6EECF244321}">
                <p14:modId xmlns:p14="http://schemas.microsoft.com/office/powerpoint/2010/main" val="3846879742"/>
              </p:ext>
            </p:extLst>
          </p:nvPr>
        </p:nvGraphicFramePr>
        <p:xfrm>
          <a:off x="2440904" y="3487437"/>
          <a:ext cx="6010369" cy="2249236"/>
        </p:xfrm>
        <a:graphic>
          <a:graphicData uri="http://schemas.openxmlformats.org/drawingml/2006/table">
            <a:tbl>
              <a:tblPr firstRow="1" bandRow="1">
                <a:tableStyleId>{C083E6E3-FA7D-4D7B-A595-EF9225AFEA82}</a:tableStyleId>
              </a:tblPr>
              <a:tblGrid>
                <a:gridCol w="1787659">
                  <a:extLst>
                    <a:ext uri="{9D8B030D-6E8A-4147-A177-3AD203B41FA5}">
                      <a16:colId xmlns:a16="http://schemas.microsoft.com/office/drawing/2014/main" val="458450622"/>
                    </a:ext>
                  </a:extLst>
                </a:gridCol>
                <a:gridCol w="1784310">
                  <a:extLst>
                    <a:ext uri="{9D8B030D-6E8A-4147-A177-3AD203B41FA5}">
                      <a16:colId xmlns:a16="http://schemas.microsoft.com/office/drawing/2014/main" val="3963881978"/>
                    </a:ext>
                  </a:extLst>
                </a:gridCol>
                <a:gridCol w="2438400">
                  <a:extLst>
                    <a:ext uri="{9D8B030D-6E8A-4147-A177-3AD203B41FA5}">
                      <a16:colId xmlns:a16="http://schemas.microsoft.com/office/drawing/2014/main" val="1902826490"/>
                    </a:ext>
                  </a:extLst>
                </a:gridCol>
              </a:tblGrid>
              <a:tr h="3013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t>Model Name</a:t>
                      </a:r>
                      <a:endParaRPr lang="zh-CN" altLang="en-US" sz="1600"/>
                    </a:p>
                  </a:txBody>
                  <a:tcPr/>
                </a:tc>
                <a:tc>
                  <a:txBody>
                    <a:bodyPr/>
                    <a:lstStyle/>
                    <a:p>
                      <a:r>
                        <a:rPr lang="en-US" altLang="zh-CN" sz="1600"/>
                        <a:t>Poseact</a:t>
                      </a:r>
                      <a:endParaRPr lang="zh-CN" altLang="en-US" sz="1600"/>
                    </a:p>
                  </a:txBody>
                  <a:tcPr/>
                </a:tc>
                <a:tc>
                  <a:txBody>
                    <a:bodyPr/>
                    <a:lstStyle/>
                    <a:p>
                      <a:r>
                        <a:rPr lang="en-US" altLang="zh-CN" sz="1600"/>
                        <a:t>TempPoseact</a:t>
                      </a:r>
                      <a:endParaRPr lang="zh-CN" altLang="en-US" sz="1600"/>
                    </a:p>
                  </a:txBody>
                  <a:tcPr/>
                </a:tc>
                <a:extLst>
                  <a:ext uri="{0D108BD9-81ED-4DB2-BD59-A6C34878D82A}">
                    <a16:rowId xmlns:a16="http://schemas.microsoft.com/office/drawing/2014/main" val="751753859"/>
                  </a:ext>
                </a:extLst>
              </a:tr>
              <a:tr h="1578676">
                <a:tc>
                  <a:txBody>
                    <a:bodyPr/>
                    <a:lstStyle/>
                    <a:p>
                      <a:r>
                        <a:rPr lang="en-US" altLang="zh-CN" sz="1600" dirty="0"/>
                        <a:t>Prediction head</a:t>
                      </a:r>
                      <a:endParaRPr lang="zh-CN" altLang="en-US" sz="1600"/>
                    </a:p>
                  </a:txBody>
                  <a:tcPr anchor="ctr"/>
                </a:tc>
                <a:tc>
                  <a:txBody>
                    <a:bodyPr/>
                    <a:lstStyle/>
                    <a:p>
                      <a:endParaRPr lang="zh-CN" altLang="en-US" sz="1600"/>
                    </a:p>
                  </a:txBody>
                  <a:tcPr>
                    <a:solidFill>
                      <a:srgbClr val="FF0000">
                        <a:alpha val="10000"/>
                      </a:srgbClr>
                    </a:solidFill>
                  </a:tcPr>
                </a:tc>
                <a:tc>
                  <a:txBody>
                    <a:bodyPr/>
                    <a:lstStyle/>
                    <a:p>
                      <a:endParaRPr lang="zh-CN" altLang="en-US" sz="1600"/>
                    </a:p>
                  </a:txBody>
                  <a:tcPr>
                    <a:solidFill>
                      <a:srgbClr val="FF0000">
                        <a:alpha val="10000"/>
                      </a:srgbClr>
                    </a:solidFill>
                  </a:tcPr>
                </a:tc>
                <a:extLst>
                  <a:ext uri="{0D108BD9-81ED-4DB2-BD59-A6C34878D82A}">
                    <a16:rowId xmlns:a16="http://schemas.microsoft.com/office/drawing/2014/main" val="3094458325"/>
                  </a:ext>
                </a:extLst>
              </a:tr>
              <a:tr h="301339">
                <a:tc>
                  <a:txBody>
                    <a:bodyPr/>
                    <a:lstStyle/>
                    <a:p>
                      <a:r>
                        <a:rPr lang="en-US" altLang="zh-CN" sz="1600" dirty="0"/>
                        <a:t>Temporal Info</a:t>
                      </a:r>
                      <a:endParaRPr lang="zh-CN" altLang="en-US" sz="1600"/>
                    </a:p>
                  </a:txBody>
                  <a:tcPr/>
                </a:tc>
                <a:tc>
                  <a:txBody>
                    <a:bodyPr/>
                    <a:lstStyle/>
                    <a:p>
                      <a:r>
                        <a:rPr lang="en-US" altLang="zh-CN" sz="1600" dirty="0"/>
                        <a:t>No</a:t>
                      </a:r>
                      <a:endParaRPr lang="zh-CN" altLang="en-US" sz="1600"/>
                    </a:p>
                  </a:txBody>
                  <a:tcPr/>
                </a:tc>
                <a:tc>
                  <a:txBody>
                    <a:bodyPr/>
                    <a:lstStyle/>
                    <a:p>
                      <a:r>
                        <a:rPr lang="en-US" altLang="zh-CN" sz="1600" dirty="0"/>
                        <a:t>Yes</a:t>
                      </a:r>
                      <a:endParaRPr lang="zh-CN" altLang="en-US" sz="1600"/>
                    </a:p>
                  </a:txBody>
                  <a:tcPr/>
                </a:tc>
                <a:extLst>
                  <a:ext uri="{0D108BD9-81ED-4DB2-BD59-A6C34878D82A}">
                    <a16:rowId xmlns:a16="http://schemas.microsoft.com/office/drawing/2014/main" val="2607616391"/>
                  </a:ext>
                </a:extLst>
              </a:tr>
            </a:tbl>
          </a:graphicData>
        </a:graphic>
      </p:graphicFrame>
      <p:sp>
        <p:nvSpPr>
          <p:cNvPr id="25" name="矩形 5">
            <a:extLst>
              <a:ext uri="{FF2B5EF4-FFF2-40B4-BE49-F238E27FC236}">
                <a16:creationId xmlns:a16="http://schemas.microsoft.com/office/drawing/2014/main" id="{F5964537-EFC0-40F5-B780-C7CA643E5278}"/>
              </a:ext>
            </a:extLst>
          </p:cNvPr>
          <p:cNvSpPr/>
          <p:nvPr/>
        </p:nvSpPr>
        <p:spPr>
          <a:xfrm>
            <a:off x="303698" y="1132966"/>
            <a:ext cx="1694208" cy="400110"/>
          </a:xfrm>
          <a:prstGeom prst="rect">
            <a:avLst/>
          </a:prstGeom>
        </p:spPr>
        <p:txBody>
          <a:bodyPr wrap="square">
            <a:spAutoFit/>
          </a:bodyPr>
          <a:lstStyle/>
          <a:p>
            <a:r>
              <a:rPr lang="en-US" altLang="zh-CN" sz="2000" dirty="0">
                <a:ea typeface="黑体" panose="02010609060101010101" pitchFamily="49" charset="-122"/>
                <a:cs typeface="Times New Roman" panose="02020603050405020304" pitchFamily="18" charset="0"/>
              </a:rPr>
              <a:t>Base Network</a:t>
            </a:r>
          </a:p>
        </p:txBody>
      </p:sp>
      <p:sp>
        <p:nvSpPr>
          <p:cNvPr id="26" name="矩形 5">
            <a:extLst>
              <a:ext uri="{FF2B5EF4-FFF2-40B4-BE49-F238E27FC236}">
                <a16:creationId xmlns:a16="http://schemas.microsoft.com/office/drawing/2014/main" id="{973C40BE-D9D9-461A-B629-ACCA5720E156}"/>
              </a:ext>
            </a:extLst>
          </p:cNvPr>
          <p:cNvSpPr/>
          <p:nvPr/>
        </p:nvSpPr>
        <p:spPr>
          <a:xfrm>
            <a:off x="303698" y="3357144"/>
            <a:ext cx="1959728" cy="400110"/>
          </a:xfrm>
          <a:prstGeom prst="rect">
            <a:avLst/>
          </a:prstGeom>
        </p:spPr>
        <p:txBody>
          <a:bodyPr wrap="square">
            <a:spAutoFit/>
          </a:bodyPr>
          <a:lstStyle/>
          <a:p>
            <a:r>
              <a:rPr lang="en-US" altLang="zh-CN" sz="2000" dirty="0">
                <a:ea typeface="黑体" panose="02010609060101010101" pitchFamily="49" charset="-122"/>
                <a:cs typeface="Times New Roman" panose="02020603050405020304" pitchFamily="18" charset="0"/>
              </a:rPr>
              <a:t>Prediction heads</a:t>
            </a:r>
          </a:p>
        </p:txBody>
      </p:sp>
      <p:grpSp>
        <p:nvGrpSpPr>
          <p:cNvPr id="28" name="Group 27">
            <a:extLst>
              <a:ext uri="{FF2B5EF4-FFF2-40B4-BE49-F238E27FC236}">
                <a16:creationId xmlns:a16="http://schemas.microsoft.com/office/drawing/2014/main" id="{244B86FC-641D-4B2F-A339-4B1F6BF8D3B8}"/>
              </a:ext>
            </a:extLst>
          </p:cNvPr>
          <p:cNvGrpSpPr/>
          <p:nvPr/>
        </p:nvGrpSpPr>
        <p:grpSpPr>
          <a:xfrm>
            <a:off x="2515456" y="1025165"/>
            <a:ext cx="7784591" cy="2160000"/>
            <a:chOff x="2515456" y="1025165"/>
            <a:chExt cx="7784591" cy="2160000"/>
          </a:xfrm>
        </p:grpSpPr>
        <p:grpSp>
          <p:nvGrpSpPr>
            <p:cNvPr id="7" name="Group 6">
              <a:extLst>
                <a:ext uri="{FF2B5EF4-FFF2-40B4-BE49-F238E27FC236}">
                  <a16:creationId xmlns:a16="http://schemas.microsoft.com/office/drawing/2014/main" id="{FC983143-4ABD-4FB2-ACD3-187A85B5F2CD}"/>
                </a:ext>
              </a:extLst>
            </p:cNvPr>
            <p:cNvGrpSpPr/>
            <p:nvPr/>
          </p:nvGrpSpPr>
          <p:grpSpPr>
            <a:xfrm>
              <a:off x="2515456" y="1025165"/>
              <a:ext cx="6448388" cy="2160000"/>
              <a:chOff x="1036363" y="2528633"/>
              <a:chExt cx="7975674" cy="2661011"/>
            </a:xfrm>
          </p:grpSpPr>
          <p:pic>
            <p:nvPicPr>
              <p:cNvPr id="8" name="Picture 2">
                <a:extLst>
                  <a:ext uri="{FF2B5EF4-FFF2-40B4-BE49-F238E27FC236}">
                    <a16:creationId xmlns:a16="http://schemas.microsoft.com/office/drawing/2014/main" id="{5C3E00F1-1418-4608-AF69-B7A4C9DA6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63" y="2528633"/>
                <a:ext cx="1050978" cy="25028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F9EB7B8-DF02-454F-875E-A53CF725C961}"/>
                  </a:ext>
                </a:extLst>
              </p:cNvPr>
              <p:cNvSpPr/>
              <p:nvPr/>
            </p:nvSpPr>
            <p:spPr>
              <a:xfrm rot="16200000">
                <a:off x="2406792"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0" name="Rectangle 9">
                <a:extLst>
                  <a:ext uri="{FF2B5EF4-FFF2-40B4-BE49-F238E27FC236}">
                    <a16:creationId xmlns:a16="http://schemas.microsoft.com/office/drawing/2014/main" id="{11855746-6346-4A30-806E-DA7D5BE49ABE}"/>
                  </a:ext>
                </a:extLst>
              </p:cNvPr>
              <p:cNvSpPr/>
              <p:nvPr/>
            </p:nvSpPr>
            <p:spPr>
              <a:xfrm rot="16200000">
                <a:off x="3520595" y="3378814"/>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1" name="Rectangle 10">
                <a:extLst>
                  <a:ext uri="{FF2B5EF4-FFF2-40B4-BE49-F238E27FC236}">
                    <a16:creationId xmlns:a16="http://schemas.microsoft.com/office/drawing/2014/main" id="{3D16741A-28B1-4DC0-B52D-47D1BBDE15B0}"/>
                  </a:ext>
                </a:extLst>
              </p:cNvPr>
              <p:cNvSpPr/>
              <p:nvPr/>
            </p:nvSpPr>
            <p:spPr>
              <a:xfrm rot="16200000">
                <a:off x="4634398"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2" name="Rectangle 11">
                <a:extLst>
                  <a:ext uri="{FF2B5EF4-FFF2-40B4-BE49-F238E27FC236}">
                    <a16:creationId xmlns:a16="http://schemas.microsoft.com/office/drawing/2014/main" id="{C21AFDD1-3399-462D-868F-43EE47F617C9}"/>
                  </a:ext>
                </a:extLst>
              </p:cNvPr>
              <p:cNvSpPr/>
              <p:nvPr/>
            </p:nvSpPr>
            <p:spPr>
              <a:xfrm rot="16200000">
                <a:off x="5719076" y="3378813"/>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3" name="Oval 12">
                <a:extLst>
                  <a:ext uri="{FF2B5EF4-FFF2-40B4-BE49-F238E27FC236}">
                    <a16:creationId xmlns:a16="http://schemas.microsoft.com/office/drawing/2014/main" id="{BFF9DC7B-530E-424C-AFC8-058C57E56BF8}"/>
                  </a:ext>
                </a:extLst>
              </p:cNvPr>
              <p:cNvSpPr/>
              <p:nvPr/>
            </p:nvSpPr>
            <p:spPr>
              <a:xfrm>
                <a:off x="2389337" y="3741160"/>
                <a:ext cx="77821" cy="7782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Arrow Connector 13">
                <a:extLst>
                  <a:ext uri="{FF2B5EF4-FFF2-40B4-BE49-F238E27FC236}">
                    <a16:creationId xmlns:a16="http://schemas.microsoft.com/office/drawing/2014/main" id="{9910180F-79BE-4290-90AC-F680654170CC}"/>
                  </a:ext>
                </a:extLst>
              </p:cNvPr>
              <p:cNvCxnSpPr>
                <a:cxnSpLocks/>
                <a:stCxn id="8" idx="3"/>
                <a:endCxn id="9" idx="0"/>
              </p:cNvCxnSpPr>
              <p:nvPr/>
            </p:nvCxnSpPr>
            <p:spPr>
              <a:xfrm>
                <a:off x="2087341" y="3780073"/>
                <a:ext cx="83745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2FD3938-3186-4756-AD00-B31EDC87D6EE}"/>
                  </a:ext>
                </a:extLst>
              </p:cNvPr>
              <p:cNvCxnSpPr>
                <a:cxnSpLocks/>
                <a:stCxn id="10" idx="2"/>
                <a:endCxn id="11" idx="0"/>
              </p:cNvCxnSpPr>
              <p:nvPr/>
            </p:nvCxnSpPr>
            <p:spPr>
              <a:xfrm>
                <a:off x="4841118"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DC14CF-E3D7-4F2A-8DFD-E49A27B3D0A9}"/>
                  </a:ext>
                </a:extLst>
              </p:cNvPr>
              <p:cNvCxnSpPr>
                <a:cxnSpLocks/>
                <a:stCxn id="11" idx="2"/>
                <a:endCxn id="12" idx="0"/>
              </p:cNvCxnSpPr>
              <p:nvPr/>
            </p:nvCxnSpPr>
            <p:spPr>
              <a:xfrm flipV="1">
                <a:off x="5954921" y="3780072"/>
                <a:ext cx="282160"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D71AE4-8634-4D28-BCB4-61092EE20C49}"/>
                  </a:ext>
                </a:extLst>
              </p:cNvPr>
              <p:cNvCxnSpPr>
                <a:cxnSpLocks/>
                <a:stCxn id="9" idx="2"/>
                <a:endCxn id="10" idx="0"/>
              </p:cNvCxnSpPr>
              <p:nvPr/>
            </p:nvCxnSpPr>
            <p:spPr>
              <a:xfrm>
                <a:off x="3727315"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2AAFE8-716E-4420-B145-5660724EC171}"/>
                  </a:ext>
                </a:extLst>
              </p:cNvPr>
              <p:cNvCxnSpPr>
                <a:cxnSpLocks/>
                <a:stCxn id="12" idx="2"/>
              </p:cNvCxnSpPr>
              <p:nvPr/>
            </p:nvCxnSpPr>
            <p:spPr>
              <a:xfrm>
                <a:off x="7039599" y="3780072"/>
                <a:ext cx="48961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Flowchart: Or 18">
                <a:extLst>
                  <a:ext uri="{FF2B5EF4-FFF2-40B4-BE49-F238E27FC236}">
                    <a16:creationId xmlns:a16="http://schemas.microsoft.com/office/drawing/2014/main" id="{C2777879-4525-4F20-91E0-35E02352EFC2}"/>
                  </a:ext>
                </a:extLst>
              </p:cNvPr>
              <p:cNvSpPr/>
              <p:nvPr/>
            </p:nvSpPr>
            <p:spPr>
              <a:xfrm>
                <a:off x="7529209" y="3653613"/>
                <a:ext cx="252918" cy="252918"/>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Connector: Elbow 19">
                <a:extLst>
                  <a:ext uri="{FF2B5EF4-FFF2-40B4-BE49-F238E27FC236}">
                    <a16:creationId xmlns:a16="http://schemas.microsoft.com/office/drawing/2014/main" id="{C055AF18-139C-47F2-9BF2-355DAD9B2799}"/>
                  </a:ext>
                </a:extLst>
              </p:cNvPr>
              <p:cNvCxnSpPr>
                <a:stCxn id="13" idx="4"/>
                <a:endCxn id="19" idx="4"/>
              </p:cNvCxnSpPr>
              <p:nvPr/>
            </p:nvCxnSpPr>
            <p:spPr>
              <a:xfrm rot="16200000" flipH="1">
                <a:off x="4998183" y="1249046"/>
                <a:ext cx="87550" cy="5227420"/>
              </a:xfrm>
              <a:prstGeom prst="bentConnector3">
                <a:avLst>
                  <a:gd name="adj1" fmla="val 1318504"/>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B9EEE92-65A3-44F9-BDCC-36B1510F4587}"/>
                  </a:ext>
                </a:extLst>
              </p:cNvPr>
              <p:cNvSpPr/>
              <p:nvPr/>
            </p:nvSpPr>
            <p:spPr>
              <a:xfrm rot="16200000">
                <a:off x="7746487" y="3377215"/>
                <a:ext cx="1725391" cy="805709"/>
              </a:xfrm>
              <a:prstGeom prst="rect">
                <a:avLst/>
              </a:prstGeom>
              <a:solidFill>
                <a:schemeClr val="accent1">
                  <a:lumMod val="40000"/>
                  <a:lumOff val="6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Embedded Features</a:t>
                </a:r>
                <a:endParaRPr lang="zh-CN" altLang="en-US">
                  <a:solidFill>
                    <a:schemeClr val="tx1"/>
                  </a:solidFill>
                </a:endParaRPr>
              </a:p>
            </p:txBody>
          </p:sp>
          <p:cxnSp>
            <p:nvCxnSpPr>
              <p:cNvPr id="22" name="Straight Arrow Connector 21">
                <a:extLst>
                  <a:ext uri="{FF2B5EF4-FFF2-40B4-BE49-F238E27FC236}">
                    <a16:creationId xmlns:a16="http://schemas.microsoft.com/office/drawing/2014/main" id="{F77F43F9-2671-4943-8D1A-C1D85F048869}"/>
                  </a:ext>
                </a:extLst>
              </p:cNvPr>
              <p:cNvCxnSpPr>
                <a:cxnSpLocks/>
                <a:stCxn id="19" idx="6"/>
                <a:endCxn id="21" idx="0"/>
              </p:cNvCxnSpPr>
              <p:nvPr/>
            </p:nvCxnSpPr>
            <p:spPr>
              <a:xfrm flipV="1">
                <a:off x="7782127" y="3780068"/>
                <a:ext cx="424202" cy="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A322D0B-BD04-412F-A02E-22AB9481FC84}"/>
                  </a:ext>
                </a:extLst>
              </p:cNvPr>
              <p:cNvSpPr/>
              <p:nvPr/>
            </p:nvSpPr>
            <p:spPr>
              <a:xfrm>
                <a:off x="2250333" y="2686764"/>
                <a:ext cx="5744799" cy="2502880"/>
              </a:xfrm>
              <a:prstGeom prst="roundRect">
                <a:avLst/>
              </a:prstGeom>
              <a:noFill/>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61A3C82-F323-4691-90EF-3BB9A1341DDD}"/>
                      </a:ext>
                    </a:extLst>
                  </p:cNvPr>
                  <p:cNvSpPr txBox="1"/>
                  <p:nvPr/>
                </p:nvSpPr>
                <p:spPr>
                  <a:xfrm>
                    <a:off x="6819954" y="2700928"/>
                    <a:ext cx="13894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 </m:t>
                          </m:r>
                          <m:r>
                            <a:rPr lang="en-US" altLang="zh-CN" i="1" smtClean="0">
                              <a:latin typeface="Cambria Math" panose="02040503050406030204" pitchFamily="18" charset="0"/>
                            </a:rPr>
                            <m:t>𝑁</m:t>
                          </m:r>
                        </m:oMath>
                      </m:oMathPara>
                    </a14:m>
                    <a:endParaRPr lang="zh-CN" altLang="en-US"/>
                  </a:p>
                </p:txBody>
              </p:sp>
            </mc:Choice>
            <mc:Fallback xmlns="">
              <p:sp>
                <p:nvSpPr>
                  <p:cNvPr id="24" name="TextBox 23">
                    <a:extLst>
                      <a:ext uri="{FF2B5EF4-FFF2-40B4-BE49-F238E27FC236}">
                        <a16:creationId xmlns:a16="http://schemas.microsoft.com/office/drawing/2014/main" id="{661A3C82-F323-4691-90EF-3BB9A1341DDD}"/>
                      </a:ext>
                    </a:extLst>
                  </p:cNvPr>
                  <p:cNvSpPr txBox="1">
                    <a:spLocks noRot="1" noChangeAspect="1" noMove="1" noResize="1" noEditPoints="1" noAdjustHandles="1" noChangeArrowheads="1" noChangeShapeType="1" noTextEdit="1"/>
                  </p:cNvSpPr>
                  <p:nvPr/>
                </p:nvSpPr>
                <p:spPr>
                  <a:xfrm>
                    <a:off x="6819954" y="2700928"/>
                    <a:ext cx="1389462" cy="369332"/>
                  </a:xfrm>
                  <a:prstGeom prst="rect">
                    <a:avLst/>
                  </a:prstGeom>
                  <a:blipFill>
                    <a:blip r:embed="rId4"/>
                    <a:stretch>
                      <a:fillRect b="-16327"/>
                    </a:stretch>
                  </a:blipFill>
                </p:spPr>
                <p:txBody>
                  <a:bodyPr/>
                  <a:lstStyle/>
                  <a:p>
                    <a:r>
                      <a:rPr lang="zh-CN" altLang="en-US">
                        <a:noFill/>
                      </a:rPr>
                      <a:t> </a:t>
                    </a:r>
                  </a:p>
                </p:txBody>
              </p:sp>
            </mc:Fallback>
          </mc:AlternateContent>
        </p:grpSp>
        <p:cxnSp>
          <p:nvCxnSpPr>
            <p:cNvPr id="27" name="Straight Arrow Connector 26">
              <a:extLst>
                <a:ext uri="{FF2B5EF4-FFF2-40B4-BE49-F238E27FC236}">
                  <a16:creationId xmlns:a16="http://schemas.microsoft.com/office/drawing/2014/main" id="{507E053C-700B-4AFF-B206-1F0951A80472}"/>
                </a:ext>
              </a:extLst>
            </p:cNvPr>
            <p:cNvCxnSpPr>
              <a:cxnSpLocks/>
              <a:stCxn id="21" idx="2"/>
              <a:endCxn id="36" idx="1"/>
            </p:cNvCxnSpPr>
            <p:nvPr/>
          </p:nvCxnSpPr>
          <p:spPr>
            <a:xfrm>
              <a:off x="8963844" y="2040982"/>
              <a:ext cx="306471"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0CCD1F06-3B9E-4C81-8E9C-9A8707984DA2}"/>
                </a:ext>
              </a:extLst>
            </p:cNvPr>
            <p:cNvSpPr/>
            <p:nvPr/>
          </p:nvSpPr>
          <p:spPr>
            <a:xfrm>
              <a:off x="9270315" y="1756011"/>
              <a:ext cx="1029732" cy="569941"/>
            </a:xfrm>
            <a:prstGeom prst="roundRect">
              <a:avLst/>
            </a:prstGeom>
            <a:solidFill>
              <a:srgbClr val="FF0000">
                <a:alpha val="10000"/>
              </a:srgb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400" dirty="0">
                  <a:solidFill>
                    <a:schemeClr val="tx1"/>
                  </a:solidFill>
                </a:rPr>
                <a:t>Prediction head</a:t>
              </a:r>
              <a:endParaRPr lang="zh-CN" altLang="en-US" sz="1400">
                <a:solidFill>
                  <a:schemeClr val="tx1"/>
                </a:solidFill>
              </a:endParaRPr>
            </a:p>
          </p:txBody>
        </p:sp>
      </p:grpSp>
      <p:grpSp>
        <p:nvGrpSpPr>
          <p:cNvPr id="73" name="Group 72">
            <a:extLst>
              <a:ext uri="{FF2B5EF4-FFF2-40B4-BE49-F238E27FC236}">
                <a16:creationId xmlns:a16="http://schemas.microsoft.com/office/drawing/2014/main" id="{B7DA4A0D-ADBF-4CCA-9E9D-CEFAE89697BE}"/>
              </a:ext>
            </a:extLst>
          </p:cNvPr>
          <p:cNvGrpSpPr/>
          <p:nvPr/>
        </p:nvGrpSpPr>
        <p:grpSpPr>
          <a:xfrm rot="5400000">
            <a:off x="4366293" y="3904962"/>
            <a:ext cx="1354010" cy="1392016"/>
            <a:chOff x="7969453" y="4156421"/>
            <a:chExt cx="1354010" cy="1392016"/>
          </a:xfrm>
        </p:grpSpPr>
        <p:sp>
          <p:nvSpPr>
            <p:cNvPr id="59" name="Rectangle 58">
              <a:extLst>
                <a:ext uri="{FF2B5EF4-FFF2-40B4-BE49-F238E27FC236}">
                  <a16:creationId xmlns:a16="http://schemas.microsoft.com/office/drawing/2014/main" id="{F50A78B1-89ED-4AE5-9A67-2B7B4A06492F}"/>
                </a:ext>
              </a:extLst>
            </p:cNvPr>
            <p:cNvSpPr/>
            <p:nvPr/>
          </p:nvSpPr>
          <p:spPr>
            <a:xfrm rot="16200000">
              <a:off x="7655086" y="4470788"/>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1</a:t>
              </a:r>
              <a:endParaRPr lang="zh-CN" altLang="en-US" sz="1600">
                <a:solidFill>
                  <a:schemeClr val="tx1"/>
                </a:solidFill>
              </a:endParaRPr>
            </a:p>
          </p:txBody>
        </p:sp>
        <p:cxnSp>
          <p:nvCxnSpPr>
            <p:cNvPr id="60" name="Straight Arrow Connector 59">
              <a:extLst>
                <a:ext uri="{FF2B5EF4-FFF2-40B4-BE49-F238E27FC236}">
                  <a16:creationId xmlns:a16="http://schemas.microsoft.com/office/drawing/2014/main" id="{23EBB82E-727D-489A-9E7F-E6693CF8296B}"/>
                </a:ext>
              </a:extLst>
            </p:cNvPr>
            <p:cNvCxnSpPr>
              <a:cxnSpLocks/>
            </p:cNvCxnSpPr>
            <p:nvPr/>
          </p:nvCxnSpPr>
          <p:spPr>
            <a:xfrm flipV="1">
              <a:off x="8149263" y="5152437"/>
              <a:ext cx="0" cy="19735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7D97042-FA37-421C-B9C1-5301A51FE49A}"/>
                </a:ext>
              </a:extLst>
            </p:cNvPr>
            <p:cNvSpPr/>
            <p:nvPr/>
          </p:nvSpPr>
          <p:spPr>
            <a:xfrm rot="16200000">
              <a:off x="8649477" y="4478579"/>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K</a:t>
              </a:r>
              <a:endParaRPr lang="zh-CN" altLang="en-US" sz="1600">
                <a:solidFill>
                  <a:schemeClr val="tx1"/>
                </a:solidFill>
              </a:endParaRPr>
            </a:p>
          </p:txBody>
        </p:sp>
        <p:cxnSp>
          <p:nvCxnSpPr>
            <p:cNvPr id="64" name="Straight Arrow Connector 63">
              <a:extLst>
                <a:ext uri="{FF2B5EF4-FFF2-40B4-BE49-F238E27FC236}">
                  <a16:creationId xmlns:a16="http://schemas.microsoft.com/office/drawing/2014/main" id="{DC7BDF26-6907-4DA0-82D5-AB2097B64E7C}"/>
                </a:ext>
              </a:extLst>
            </p:cNvPr>
            <p:cNvCxnSpPr>
              <a:cxnSpLocks/>
            </p:cNvCxnSpPr>
            <p:nvPr/>
          </p:nvCxnSpPr>
          <p:spPr>
            <a:xfrm flipV="1">
              <a:off x="9143653" y="5152437"/>
              <a:ext cx="1" cy="198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A764AC9-17E5-42B3-BD39-533947360DA3}"/>
                </a:ext>
              </a:extLst>
            </p:cNvPr>
            <p:cNvCxnSpPr>
              <a:cxnSpLocks/>
            </p:cNvCxnSpPr>
            <p:nvPr/>
          </p:nvCxnSpPr>
          <p:spPr>
            <a:xfrm flipV="1">
              <a:off x="8635820" y="5152437"/>
              <a:ext cx="0" cy="396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6FBB3A-1300-4197-977C-6DDB27FFF4FD}"/>
                </a:ext>
              </a:extLst>
            </p:cNvPr>
            <p:cNvCxnSpPr>
              <a:cxnSpLocks/>
            </p:cNvCxnSpPr>
            <p:nvPr/>
          </p:nvCxnSpPr>
          <p:spPr>
            <a:xfrm>
              <a:off x="8149262" y="5347934"/>
              <a:ext cx="994391"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131DE1-E16E-4931-BE29-F7D67CE8A82A}"/>
                    </a:ext>
                  </a:extLst>
                </p:cNvPr>
                <p:cNvSpPr txBox="1"/>
                <p:nvPr/>
              </p:nvSpPr>
              <p:spPr>
                <a:xfrm>
                  <a:off x="8506893" y="4523276"/>
                  <a:ext cx="254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a:p>
              </p:txBody>
            </p:sp>
          </mc:Choice>
          <mc:Fallback xmlns="">
            <p:sp>
              <p:nvSpPr>
                <p:cNvPr id="72" name="TextBox 71">
                  <a:extLst>
                    <a:ext uri="{FF2B5EF4-FFF2-40B4-BE49-F238E27FC236}">
                      <a16:creationId xmlns:a16="http://schemas.microsoft.com/office/drawing/2014/main" id="{23131DE1-E16E-4931-BE29-F7D67CE8A82A}"/>
                    </a:ext>
                  </a:extLst>
                </p:cNvPr>
                <p:cNvSpPr txBox="1">
                  <a:spLocks noRot="1" noChangeAspect="1" noMove="1" noResize="1" noEditPoints="1" noAdjustHandles="1" noChangeArrowheads="1" noChangeShapeType="1" noTextEdit="1"/>
                </p:cNvSpPr>
                <p:nvPr/>
              </p:nvSpPr>
              <p:spPr>
                <a:xfrm>
                  <a:off x="8506893" y="4523276"/>
                  <a:ext cx="254877" cy="276999"/>
                </a:xfrm>
                <a:prstGeom prst="rect">
                  <a:avLst/>
                </a:prstGeom>
                <a:blipFill>
                  <a:blip r:embed="rId5"/>
                  <a:stretch>
                    <a:fillRect t="-4762" b="-7143"/>
                  </a:stretch>
                </a:blipFill>
              </p:spPr>
              <p:txBody>
                <a:bodyPr/>
                <a:lstStyle/>
                <a:p>
                  <a:r>
                    <a:rPr lang="zh-CN" altLang="en-US">
                      <a:noFill/>
                    </a:rPr>
                    <a:t> </a:t>
                  </a:r>
                </a:p>
              </p:txBody>
            </p:sp>
          </mc:Fallback>
        </mc:AlternateContent>
      </p:grpSp>
      <p:sp>
        <p:nvSpPr>
          <p:cNvPr id="62" name="Arrow: Right 61">
            <a:extLst>
              <a:ext uri="{FF2B5EF4-FFF2-40B4-BE49-F238E27FC236}">
                <a16:creationId xmlns:a16="http://schemas.microsoft.com/office/drawing/2014/main" id="{847D396D-3281-46C7-85E4-F5FDDD288F10}"/>
              </a:ext>
            </a:extLst>
          </p:cNvPr>
          <p:cNvSpPr/>
          <p:nvPr/>
        </p:nvSpPr>
        <p:spPr>
          <a:xfrm rot="16200000">
            <a:off x="9562255" y="2471831"/>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Group 29">
            <a:extLst>
              <a:ext uri="{FF2B5EF4-FFF2-40B4-BE49-F238E27FC236}">
                <a16:creationId xmlns:a16="http://schemas.microsoft.com/office/drawing/2014/main" id="{6F5A70B5-43F1-4C56-B2D7-6B1275CED7B1}"/>
              </a:ext>
            </a:extLst>
          </p:cNvPr>
          <p:cNvGrpSpPr/>
          <p:nvPr/>
        </p:nvGrpSpPr>
        <p:grpSpPr>
          <a:xfrm>
            <a:off x="5926883" y="3936487"/>
            <a:ext cx="2070034" cy="1354010"/>
            <a:chOff x="8944605" y="4175184"/>
            <a:chExt cx="2070034" cy="1354010"/>
          </a:xfrm>
        </p:grpSpPr>
        <p:grpSp>
          <p:nvGrpSpPr>
            <p:cNvPr id="29" name="Group 28">
              <a:extLst>
                <a:ext uri="{FF2B5EF4-FFF2-40B4-BE49-F238E27FC236}">
                  <a16:creationId xmlns:a16="http://schemas.microsoft.com/office/drawing/2014/main" id="{0B6866FF-168F-48AB-88E4-26A5C80D23AE}"/>
                </a:ext>
              </a:extLst>
            </p:cNvPr>
            <p:cNvGrpSpPr/>
            <p:nvPr/>
          </p:nvGrpSpPr>
          <p:grpSpPr>
            <a:xfrm>
              <a:off x="9247317" y="4175184"/>
              <a:ext cx="1767322" cy="1354010"/>
              <a:chOff x="8970068" y="4175184"/>
              <a:chExt cx="1767322" cy="1354010"/>
            </a:xfrm>
          </p:grpSpPr>
          <p:grpSp>
            <p:nvGrpSpPr>
              <p:cNvPr id="54" name="Group 53">
                <a:extLst>
                  <a:ext uri="{FF2B5EF4-FFF2-40B4-BE49-F238E27FC236}">
                    <a16:creationId xmlns:a16="http://schemas.microsoft.com/office/drawing/2014/main" id="{16093EC1-A5AC-4F03-A662-6B5B316C7286}"/>
                  </a:ext>
                </a:extLst>
              </p:cNvPr>
              <p:cNvGrpSpPr/>
              <p:nvPr/>
            </p:nvGrpSpPr>
            <p:grpSpPr>
              <a:xfrm rot="5400000">
                <a:off x="9364377" y="4156181"/>
                <a:ext cx="1354010" cy="1392016"/>
                <a:chOff x="7969453" y="4156421"/>
                <a:chExt cx="1354010" cy="1392016"/>
              </a:xfrm>
            </p:grpSpPr>
            <p:sp>
              <p:nvSpPr>
                <p:cNvPr id="63" name="Rectangle 62">
                  <a:extLst>
                    <a:ext uri="{FF2B5EF4-FFF2-40B4-BE49-F238E27FC236}">
                      <a16:creationId xmlns:a16="http://schemas.microsoft.com/office/drawing/2014/main" id="{EB1B26AF-FA9D-46AD-89D4-1ABD1BB815F9}"/>
                    </a:ext>
                  </a:extLst>
                </p:cNvPr>
                <p:cNvSpPr/>
                <p:nvPr/>
              </p:nvSpPr>
              <p:spPr>
                <a:xfrm rot="16200000">
                  <a:off x="7655086" y="4470788"/>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1</a:t>
                  </a:r>
                  <a:endParaRPr lang="zh-CN" altLang="en-US" sz="1600">
                    <a:solidFill>
                      <a:schemeClr val="tx1"/>
                    </a:solidFill>
                  </a:endParaRPr>
                </a:p>
              </p:txBody>
            </p:sp>
            <p:cxnSp>
              <p:nvCxnSpPr>
                <p:cNvPr id="65" name="Straight Arrow Connector 64">
                  <a:extLst>
                    <a:ext uri="{FF2B5EF4-FFF2-40B4-BE49-F238E27FC236}">
                      <a16:creationId xmlns:a16="http://schemas.microsoft.com/office/drawing/2014/main" id="{D63A825B-C471-418B-A338-618FFB41A972}"/>
                    </a:ext>
                  </a:extLst>
                </p:cNvPr>
                <p:cNvCxnSpPr>
                  <a:cxnSpLocks/>
                </p:cNvCxnSpPr>
                <p:nvPr/>
              </p:nvCxnSpPr>
              <p:spPr>
                <a:xfrm flipV="1">
                  <a:off x="8149263" y="5152437"/>
                  <a:ext cx="0" cy="19735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32E00F6-686E-4C06-B00A-990E8C477F38}"/>
                    </a:ext>
                  </a:extLst>
                </p:cNvPr>
                <p:cNvSpPr/>
                <p:nvPr/>
              </p:nvSpPr>
              <p:spPr>
                <a:xfrm rot="16200000">
                  <a:off x="8649477" y="4478579"/>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K</a:t>
                  </a:r>
                  <a:endParaRPr lang="zh-CN" altLang="en-US" sz="1600">
                    <a:solidFill>
                      <a:schemeClr val="tx1"/>
                    </a:solidFill>
                  </a:endParaRPr>
                </a:p>
              </p:txBody>
            </p:sp>
            <p:cxnSp>
              <p:nvCxnSpPr>
                <p:cNvPr id="67" name="Straight Arrow Connector 66">
                  <a:extLst>
                    <a:ext uri="{FF2B5EF4-FFF2-40B4-BE49-F238E27FC236}">
                      <a16:creationId xmlns:a16="http://schemas.microsoft.com/office/drawing/2014/main" id="{649166DA-DBC3-47BA-8BB3-3916AB80302A}"/>
                    </a:ext>
                  </a:extLst>
                </p:cNvPr>
                <p:cNvCxnSpPr>
                  <a:cxnSpLocks/>
                </p:cNvCxnSpPr>
                <p:nvPr/>
              </p:nvCxnSpPr>
              <p:spPr>
                <a:xfrm flipV="1">
                  <a:off x="9143653" y="5152437"/>
                  <a:ext cx="1" cy="198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7A8E541-FB4C-49E7-9F8B-67BEC4CE6196}"/>
                    </a:ext>
                  </a:extLst>
                </p:cNvPr>
                <p:cNvCxnSpPr>
                  <a:cxnSpLocks/>
                </p:cNvCxnSpPr>
                <p:nvPr/>
              </p:nvCxnSpPr>
              <p:spPr>
                <a:xfrm flipV="1">
                  <a:off x="8635820" y="5152437"/>
                  <a:ext cx="0" cy="396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EA150CD-1122-46E6-BA51-C794E2AB2BCB}"/>
                    </a:ext>
                  </a:extLst>
                </p:cNvPr>
                <p:cNvCxnSpPr>
                  <a:cxnSpLocks/>
                </p:cNvCxnSpPr>
                <p:nvPr/>
              </p:nvCxnSpPr>
              <p:spPr>
                <a:xfrm>
                  <a:off x="8149262" y="5347934"/>
                  <a:ext cx="994391"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7DC816F-5299-4EF2-9A8F-A5224D2A84AB}"/>
                        </a:ext>
                      </a:extLst>
                    </p:cNvPr>
                    <p:cNvSpPr txBox="1"/>
                    <p:nvPr/>
                  </p:nvSpPr>
                  <p:spPr>
                    <a:xfrm>
                      <a:off x="8506893" y="4523276"/>
                      <a:ext cx="254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a:p>
                  </p:txBody>
                </p:sp>
              </mc:Choice>
              <mc:Fallback xmlns="">
                <p:sp>
                  <p:nvSpPr>
                    <p:cNvPr id="72" name="TextBox 71">
                      <a:extLst>
                        <a:ext uri="{FF2B5EF4-FFF2-40B4-BE49-F238E27FC236}">
                          <a16:creationId xmlns:a16="http://schemas.microsoft.com/office/drawing/2014/main" id="{23131DE1-E16E-4931-BE29-F7D67CE8A82A}"/>
                        </a:ext>
                      </a:extLst>
                    </p:cNvPr>
                    <p:cNvSpPr txBox="1">
                      <a:spLocks noRot="1" noChangeAspect="1" noMove="1" noResize="1" noEditPoints="1" noAdjustHandles="1" noChangeArrowheads="1" noChangeShapeType="1" noTextEdit="1"/>
                    </p:cNvSpPr>
                    <p:nvPr/>
                  </p:nvSpPr>
                  <p:spPr>
                    <a:xfrm>
                      <a:off x="8506893" y="4523276"/>
                      <a:ext cx="254877" cy="276999"/>
                    </a:xfrm>
                    <a:prstGeom prst="rect">
                      <a:avLst/>
                    </a:prstGeom>
                    <a:blipFill>
                      <a:blip r:embed="rId5"/>
                      <a:stretch>
                        <a:fillRect t="-4762" b="-7143"/>
                      </a:stretch>
                    </a:blipFill>
                  </p:spPr>
                  <p:txBody>
                    <a:bodyPr/>
                    <a:lstStyle/>
                    <a:p>
                      <a:r>
                        <a:rPr lang="zh-CN" altLang="en-US">
                          <a:noFill/>
                        </a:rPr>
                        <a:t> </a:t>
                      </a:r>
                    </a:p>
                  </p:txBody>
                </p:sp>
              </mc:Fallback>
            </mc:AlternateContent>
          </p:grpSp>
          <p:sp>
            <p:nvSpPr>
              <p:cNvPr id="75" name="Rectangle 74">
                <a:extLst>
                  <a:ext uri="{FF2B5EF4-FFF2-40B4-BE49-F238E27FC236}">
                    <a16:creationId xmlns:a16="http://schemas.microsoft.com/office/drawing/2014/main" id="{E654EA94-EA1B-4A87-A75E-65945A07DECD}"/>
                  </a:ext>
                </a:extLst>
              </p:cNvPr>
              <p:cNvSpPr/>
              <p:nvPr/>
            </p:nvSpPr>
            <p:spPr>
              <a:xfrm rot="16200000" flipH="1">
                <a:off x="8655701" y="4666924"/>
                <a:ext cx="988353" cy="359619"/>
              </a:xfrm>
              <a:prstGeom prst="rect">
                <a:avLst/>
              </a:prstGeom>
              <a:solidFill>
                <a:schemeClr val="accent6">
                  <a:lumMod val="40000"/>
                  <a:lumOff val="6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LSTM</a:t>
                </a:r>
                <a:endParaRPr lang="zh-CN" altLang="en-US" sz="1600">
                  <a:solidFill>
                    <a:schemeClr val="tx1"/>
                  </a:solidFill>
                </a:endParaRPr>
              </a:p>
            </p:txBody>
          </p:sp>
        </p:grpSp>
        <p:cxnSp>
          <p:nvCxnSpPr>
            <p:cNvPr id="76" name="Straight Arrow Connector 75">
              <a:extLst>
                <a:ext uri="{FF2B5EF4-FFF2-40B4-BE49-F238E27FC236}">
                  <a16:creationId xmlns:a16="http://schemas.microsoft.com/office/drawing/2014/main" id="{B6B3279F-F3B5-4ABB-BFA4-391871A093C7}"/>
                </a:ext>
              </a:extLst>
            </p:cNvPr>
            <p:cNvCxnSpPr>
              <a:cxnSpLocks/>
            </p:cNvCxnSpPr>
            <p:nvPr/>
          </p:nvCxnSpPr>
          <p:spPr>
            <a:xfrm rot="5400000" flipV="1">
              <a:off x="9107460" y="4677207"/>
              <a:ext cx="0" cy="3257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892CFB07-3882-476B-B204-05AC8C961D94}"/>
              </a:ext>
            </a:extLst>
          </p:cNvPr>
          <p:cNvSpPr txBox="1"/>
          <p:nvPr/>
        </p:nvSpPr>
        <p:spPr>
          <a:xfrm>
            <a:off x="8435657" y="4162717"/>
            <a:ext cx="3645508" cy="1200329"/>
          </a:xfrm>
          <a:prstGeom prst="rect">
            <a:avLst/>
          </a:prstGeom>
          <a:noFill/>
        </p:spPr>
        <p:txBody>
          <a:bodyPr wrap="square" rtlCol="0">
            <a:spAutoFit/>
          </a:bodyPr>
          <a:lstStyle/>
          <a:p>
            <a:r>
              <a:rPr lang="en-US" altLang="zh-CN" dirty="0">
                <a:solidFill>
                  <a:schemeClr val="accent1">
                    <a:lumMod val="50000"/>
                  </a:schemeClr>
                </a:solidFill>
              </a:rPr>
              <a:t>K=1 for TCG and CASR (usual case)</a:t>
            </a:r>
          </a:p>
          <a:p>
            <a:endParaRPr lang="en-US" altLang="zh-CN" dirty="0">
              <a:solidFill>
                <a:schemeClr val="accent1">
                  <a:lumMod val="50000"/>
                </a:schemeClr>
              </a:solidFill>
            </a:endParaRPr>
          </a:p>
          <a:p>
            <a:r>
              <a:rPr lang="en-US" altLang="zh-CN" dirty="0">
                <a:solidFill>
                  <a:schemeClr val="accent1">
                    <a:lumMod val="50000"/>
                  </a:schemeClr>
                </a:solidFill>
              </a:rPr>
              <a:t>K=</a:t>
            </a:r>
            <a:r>
              <a:rPr lang="en-US" altLang="zh-CN">
                <a:solidFill>
                  <a:schemeClr val="accent1">
                    <a:lumMod val="50000"/>
                  </a:schemeClr>
                </a:solidFill>
              </a:rPr>
              <a:t>5 (Multitask) for </a:t>
            </a:r>
            <a:r>
              <a:rPr lang="en-US" altLang="zh-CN" dirty="0">
                <a:solidFill>
                  <a:schemeClr val="accent1">
                    <a:lumMod val="50000"/>
                  </a:schemeClr>
                </a:solidFill>
              </a:rPr>
              <a:t>five action groups in TITAN</a:t>
            </a:r>
            <a:endParaRPr lang="zh-CN" altLang="en-US">
              <a:solidFill>
                <a:schemeClr val="accent1">
                  <a:lumMod val="50000"/>
                </a:schemeClr>
              </a:solidFill>
            </a:endParaRPr>
          </a:p>
        </p:txBody>
      </p:sp>
    </p:spTree>
    <p:extLst>
      <p:ext uri="{BB962C8B-B14F-4D97-AF65-F5344CB8AC3E}">
        <p14:creationId xmlns:p14="http://schemas.microsoft.com/office/powerpoint/2010/main" val="220323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62" grpId="0" animBg="1"/>
      <p:bldP spid="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588800" cy="504001"/>
          </a:xfrm>
        </p:spPr>
        <p:txBody>
          <a:bodyPr>
            <a:normAutofit/>
          </a:bodyPr>
          <a:lstStyle/>
          <a:p>
            <a:r>
              <a:rPr lang="en-US" altLang="zh-CN" dirty="0"/>
              <a:t>Action </a:t>
            </a:r>
            <a:r>
              <a:rPr lang="en-US" altLang="zh-CN"/>
              <a:t>Recognition Results </a:t>
            </a:r>
            <a:r>
              <a:rPr lang="en-US" altLang="zh-CN" dirty="0"/>
              <a:t>on TCG</a:t>
            </a:r>
            <a:endParaRPr lang="zh-CN" altLang="en-US"/>
          </a:p>
        </p:txBody>
      </p:sp>
      <p:sp>
        <p:nvSpPr>
          <p:cNvPr id="7" name="Date Placeholder 6">
            <a:extLst>
              <a:ext uri="{FF2B5EF4-FFF2-40B4-BE49-F238E27FC236}">
                <a16:creationId xmlns:a16="http://schemas.microsoft.com/office/drawing/2014/main" id="{51C68BBA-C39A-484D-AC1A-E80F24BB20E8}"/>
              </a:ext>
            </a:extLst>
          </p:cNvPr>
          <p:cNvSpPr>
            <a:spLocks noGrp="1"/>
          </p:cNvSpPr>
          <p:nvPr>
            <p:ph type="dt" sz="half" idx="10"/>
          </p:nvPr>
        </p:nvSpPr>
        <p:spPr/>
        <p:txBody>
          <a:bodyPr/>
          <a:lstStyle/>
          <a:p>
            <a:fld id="{E10149E5-8B86-472C-A97F-3888D935C2A7}"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54BFCAE8-C65D-46BB-8BAE-4695F17A2697}"/>
              </a:ext>
            </a:extLst>
          </p:cNvPr>
          <p:cNvSpPr>
            <a:spLocks noGrp="1"/>
          </p:cNvSpPr>
          <p:nvPr>
            <p:ph type="sldNum" sz="quarter" idx="12"/>
          </p:nvPr>
        </p:nvSpPr>
        <p:spPr/>
        <p:txBody>
          <a:bodyPr/>
          <a:lstStyle/>
          <a:p>
            <a:fld id="{B6EE4CE8-67DD-4AAC-82D8-3F81517F6647}" type="slidenum">
              <a:rPr lang="zh-CN" altLang="en-US" smtClean="0"/>
              <a:pPr/>
              <a:t>6</a:t>
            </a:fld>
            <a:endParaRPr lang="zh-CN" altLang="en-US"/>
          </a:p>
        </p:txBody>
      </p:sp>
      <p:graphicFrame>
        <p:nvGraphicFramePr>
          <p:cNvPr id="5" name="Table 6">
            <a:extLst>
              <a:ext uri="{FF2B5EF4-FFF2-40B4-BE49-F238E27FC236}">
                <a16:creationId xmlns:a16="http://schemas.microsoft.com/office/drawing/2014/main" id="{C86FCAF4-B5F1-45B0-B39B-87F6D2F74E71}"/>
              </a:ext>
            </a:extLst>
          </p:cNvPr>
          <p:cNvGraphicFramePr>
            <a:graphicFrameLocks noGrp="1"/>
          </p:cNvGraphicFramePr>
          <p:nvPr>
            <p:extLst>
              <p:ext uri="{D42A27DB-BD31-4B8C-83A1-F6EECF244321}">
                <p14:modId xmlns:p14="http://schemas.microsoft.com/office/powerpoint/2010/main" val="1923925483"/>
              </p:ext>
            </p:extLst>
          </p:nvPr>
        </p:nvGraphicFramePr>
        <p:xfrm>
          <a:off x="853440" y="854249"/>
          <a:ext cx="7962593" cy="5186680"/>
        </p:xfrm>
        <a:graphic>
          <a:graphicData uri="http://schemas.openxmlformats.org/drawingml/2006/table">
            <a:tbl>
              <a:tblPr firstRow="1" bandRow="1">
                <a:tableStyleId>{C083E6E3-FA7D-4D7B-A595-EF9225AFEA82}</a:tableStyleId>
              </a:tblPr>
              <a:tblGrid>
                <a:gridCol w="1482593">
                  <a:extLst>
                    <a:ext uri="{9D8B030D-6E8A-4147-A177-3AD203B41FA5}">
                      <a16:colId xmlns:a16="http://schemas.microsoft.com/office/drawing/2014/main" val="1340388208"/>
                    </a:ext>
                  </a:extLst>
                </a:gridCol>
                <a:gridCol w="1080000">
                  <a:extLst>
                    <a:ext uri="{9D8B030D-6E8A-4147-A177-3AD203B41FA5}">
                      <a16:colId xmlns:a16="http://schemas.microsoft.com/office/drawing/2014/main" val="2574553390"/>
                    </a:ext>
                  </a:extLst>
                </a:gridCol>
                <a:gridCol w="1080000">
                  <a:extLst>
                    <a:ext uri="{9D8B030D-6E8A-4147-A177-3AD203B41FA5}">
                      <a16:colId xmlns:a16="http://schemas.microsoft.com/office/drawing/2014/main" val="1333730016"/>
                    </a:ext>
                  </a:extLst>
                </a:gridCol>
                <a:gridCol w="1080000">
                  <a:extLst>
                    <a:ext uri="{9D8B030D-6E8A-4147-A177-3AD203B41FA5}">
                      <a16:colId xmlns:a16="http://schemas.microsoft.com/office/drawing/2014/main" val="1565578416"/>
                    </a:ext>
                  </a:extLst>
                </a:gridCol>
                <a:gridCol w="1080000">
                  <a:extLst>
                    <a:ext uri="{9D8B030D-6E8A-4147-A177-3AD203B41FA5}">
                      <a16:colId xmlns:a16="http://schemas.microsoft.com/office/drawing/2014/main" val="2633955222"/>
                    </a:ext>
                  </a:extLst>
                </a:gridCol>
                <a:gridCol w="1080000">
                  <a:extLst>
                    <a:ext uri="{9D8B030D-6E8A-4147-A177-3AD203B41FA5}">
                      <a16:colId xmlns:a16="http://schemas.microsoft.com/office/drawing/2014/main" val="2878905461"/>
                    </a:ext>
                  </a:extLst>
                </a:gridCol>
                <a:gridCol w="1080000">
                  <a:extLst>
                    <a:ext uri="{9D8B030D-6E8A-4147-A177-3AD203B41FA5}">
                      <a16:colId xmlns:a16="http://schemas.microsoft.com/office/drawing/2014/main" val="1573128080"/>
                    </a:ext>
                  </a:extLst>
                </a:gridCol>
              </a:tblGrid>
              <a:tr h="350768">
                <a:tc rowSpan="2">
                  <a:txBody>
                    <a:bodyPr/>
                    <a:lstStyle/>
                    <a:p>
                      <a:pPr algn="ctr"/>
                      <a:r>
                        <a:rPr lang="en-US" altLang="zh-CN" dirty="0"/>
                        <a:t>Method</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3">
                  <a:txBody>
                    <a:bodyPr/>
                    <a:lstStyle/>
                    <a:p>
                      <a:pPr algn="ctr"/>
                      <a:r>
                        <a:rPr lang="en-US" altLang="zh-CN" dirty="0"/>
                        <a:t>Cross-subject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dirty="0"/>
                        <a:t>Cross-view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7599202"/>
                  </a:ext>
                </a:extLst>
              </a:tr>
              <a:tr h="370840">
                <a:tc vMerge="1">
                  <a:txBody>
                    <a:bodyPr/>
                    <a:lstStyle/>
                    <a:p>
                      <a:pPr algn="ctr"/>
                      <a:r>
                        <a:rPr lang="en-US" altLang="zh-CN"/>
                        <a:t>Method</a:t>
                      </a:r>
                      <a:endParaRPr lang="zh-CN" altLang="en-US"/>
                    </a:p>
                  </a:txBody>
                  <a:tcPr/>
                </a:tc>
                <a:tc>
                  <a:txBody>
                    <a:bodyPr/>
                    <a:lstStyle/>
                    <a:p>
                      <a:pPr algn="ctr"/>
                      <a:r>
                        <a:rPr lang="en-US" altLang="zh-CN" dirty="0"/>
                        <a:t>Accuracy</a:t>
                      </a:r>
                      <a:endParaRPr lang="zh-CN" altLang="en-US"/>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Jaccard</a:t>
                      </a:r>
                      <a:endParaRPr lang="zh-CN" altLang="en-US"/>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F1</a:t>
                      </a:r>
                      <a:endParaRPr lang="zh-CN" altLang="en-US"/>
                    </a:p>
                  </a:txBody>
                  <a:tcP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Accuracy</a:t>
                      </a:r>
                      <a:endParaRPr lang="zh-CN" altLang="en-US"/>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Jaccard</a:t>
                      </a:r>
                      <a:endParaRPr lang="zh-CN" altLang="en-US"/>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F1</a:t>
                      </a:r>
                      <a:endParaRPr lang="zh-CN" altLang="en-US"/>
                    </a:p>
                  </a:txBody>
                  <a:tcP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185841"/>
                  </a:ext>
                </a:extLst>
              </a:tr>
              <a:tr h="370840">
                <a:tc>
                  <a:txBody>
                    <a:bodyPr/>
                    <a:lstStyle/>
                    <a:p>
                      <a:pPr algn="ctr"/>
                      <a:r>
                        <a:rPr lang="en-US" altLang="zh-CN" dirty="0"/>
                        <a:t>RNN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sz="1800" b="0" i="0" u="none" strike="noStrike" kern="1200" baseline="0" dirty="0">
                          <a:solidFill>
                            <a:schemeClr val="tx1"/>
                          </a:solidFill>
                          <a:latin typeface="+mn-lt"/>
                          <a:ea typeface="+mn-ea"/>
                          <a:cs typeface="+mn-cs"/>
                        </a:rPr>
                        <a:t>82.81</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dirty="0"/>
                        <a:t>57.40</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69.45</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dirty="0"/>
                        <a:t>80.94</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dirty="0"/>
                        <a:t>57.21</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69.98</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1160049"/>
                  </a:ext>
                </a:extLst>
              </a:tr>
              <a:tr h="370840">
                <a:tc>
                  <a:txBody>
                    <a:bodyPr/>
                    <a:lstStyle/>
                    <a:p>
                      <a:pPr algn="ctr"/>
                      <a:r>
                        <a:rPr lang="en-US" altLang="zh-CN" dirty="0"/>
                        <a:t>GRU</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84.44</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58.16</a:t>
                      </a:r>
                      <a:endParaRPr lang="zh-CN" altLang="en-US"/>
                    </a:p>
                  </a:txBody>
                  <a:tcPr anchor="ctr"/>
                </a:tc>
                <a:tc>
                  <a:txBody>
                    <a:bodyPr/>
                    <a:lstStyle/>
                    <a:p>
                      <a:pPr algn="ctr"/>
                      <a:r>
                        <a:rPr lang="en-US" altLang="zh-CN" dirty="0"/>
                        <a:t>70.45</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dirty="0"/>
                        <a:t>83.47</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56.25</a:t>
                      </a:r>
                      <a:endParaRPr lang="zh-CN" altLang="en-US"/>
                    </a:p>
                  </a:txBody>
                  <a:tcPr anchor="ctr"/>
                </a:tc>
                <a:tc>
                  <a:txBody>
                    <a:bodyPr/>
                    <a:lstStyle/>
                    <a:p>
                      <a:pPr algn="ctr"/>
                      <a:r>
                        <a:rPr lang="en-US" altLang="zh-CN" dirty="0"/>
                        <a:t>68.59</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42002527"/>
                  </a:ext>
                </a:extLst>
              </a:tr>
              <a:tr h="370840">
                <a:tc>
                  <a:txBody>
                    <a:bodyPr/>
                    <a:lstStyle/>
                    <a:p>
                      <a:pPr algn="ctr"/>
                      <a:r>
                        <a:rPr lang="en-US" altLang="zh-CN" dirty="0"/>
                        <a:t>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83.23</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56.32</a:t>
                      </a:r>
                      <a:endParaRPr lang="zh-CN" altLang="en-US"/>
                    </a:p>
                  </a:txBody>
                  <a:tcPr anchor="ctr"/>
                </a:tc>
                <a:tc>
                  <a:txBody>
                    <a:bodyPr/>
                    <a:lstStyle/>
                    <a:p>
                      <a:pPr algn="ctr"/>
                      <a:r>
                        <a:rPr lang="en-US" altLang="zh-CN" dirty="0"/>
                        <a:t>68.59</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dirty="0"/>
                        <a:t>79.58</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52.02</a:t>
                      </a:r>
                      <a:endParaRPr lang="zh-CN" altLang="en-US"/>
                    </a:p>
                  </a:txBody>
                  <a:tcPr anchor="ctr"/>
                </a:tc>
                <a:tc>
                  <a:txBody>
                    <a:bodyPr/>
                    <a:lstStyle/>
                    <a:p>
                      <a:pPr algn="ctr"/>
                      <a:r>
                        <a:rPr lang="en-US" altLang="zh-CN" dirty="0"/>
                        <a:t>64.62</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99962724"/>
                  </a:ext>
                </a:extLst>
              </a:tr>
              <a:tr h="370840">
                <a:tc>
                  <a:txBody>
                    <a:bodyPr/>
                    <a:lstStyle/>
                    <a:p>
                      <a:pPr algn="ctr"/>
                      <a:r>
                        <a:rPr lang="en-US" altLang="zh-CN" dirty="0"/>
                        <a:t>Att-LSTM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85.67</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50.70</a:t>
                      </a:r>
                      <a:endParaRPr lang="zh-CN" altLang="en-US"/>
                    </a:p>
                  </a:txBody>
                  <a:tcPr anchor="ctr"/>
                </a:tc>
                <a:tc>
                  <a:txBody>
                    <a:bodyPr/>
                    <a:lstStyle/>
                    <a:p>
                      <a:pPr algn="ctr"/>
                      <a:r>
                        <a:rPr lang="en-US" altLang="zh-CN" dirty="0"/>
                        <a:t>61.87</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dirty="0"/>
                        <a:t>85.30</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59.87</a:t>
                      </a:r>
                      <a:endParaRPr lang="zh-CN" altLang="en-US"/>
                    </a:p>
                  </a:txBody>
                  <a:tcPr anchor="ctr"/>
                </a:tc>
                <a:tc>
                  <a:txBody>
                    <a:bodyPr/>
                    <a:lstStyle/>
                    <a:p>
                      <a:pPr algn="ctr"/>
                      <a:r>
                        <a:rPr lang="en-US" altLang="zh-CN" dirty="0"/>
                        <a:t>71.20</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29460795"/>
                  </a:ext>
                </a:extLst>
              </a:tr>
              <a:tr h="370840">
                <a:tc>
                  <a:txBody>
                    <a:bodyPr/>
                    <a:lstStyle/>
                    <a:p>
                      <a:pPr algn="ctr"/>
                      <a:r>
                        <a:rPr lang="en-US" altLang="zh-CN" dirty="0"/>
                        <a:t>Bi-GRU</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86.80</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57.25</a:t>
                      </a:r>
                      <a:endParaRPr lang="zh-CN" altLang="en-US"/>
                    </a:p>
                  </a:txBody>
                  <a:tcPr anchor="ctr"/>
                </a:tc>
                <a:tc>
                  <a:txBody>
                    <a:bodyPr/>
                    <a:lstStyle/>
                    <a:p>
                      <a:pPr algn="ctr"/>
                      <a:r>
                        <a:rPr lang="en-US" altLang="zh-CN" dirty="0"/>
                        <a:t>68.95</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87.37</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55.55</a:t>
                      </a:r>
                      <a:endParaRPr lang="zh-CN" altLang="en-US" b="0"/>
                    </a:p>
                  </a:txBody>
                  <a:tcPr anchor="ctr"/>
                </a:tc>
                <a:tc>
                  <a:txBody>
                    <a:bodyPr/>
                    <a:lstStyle/>
                    <a:p>
                      <a:pPr algn="ctr"/>
                      <a:r>
                        <a:rPr lang="en-US" altLang="zh-CN" b="0" dirty="0"/>
                        <a:t>67.68</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30823335"/>
                  </a:ext>
                </a:extLst>
              </a:tr>
              <a:tr h="370840">
                <a:tc>
                  <a:txBody>
                    <a:bodyPr/>
                    <a:lstStyle/>
                    <a:p>
                      <a:pPr algn="ctr"/>
                      <a:r>
                        <a:rPr lang="en-US" altLang="zh-CN" dirty="0"/>
                        <a:t>Bi-LSTM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b="0" dirty="0"/>
                        <a:t>87.24</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67.00</a:t>
                      </a:r>
                      <a:endParaRPr lang="zh-CN" altLang="en-US" b="0"/>
                    </a:p>
                  </a:txBody>
                  <a:tcPr anchor="ctr"/>
                </a:tc>
                <a:tc>
                  <a:txBody>
                    <a:bodyPr/>
                    <a:lstStyle/>
                    <a:p>
                      <a:pPr algn="ctr"/>
                      <a:r>
                        <a:rPr lang="en-US" altLang="zh-CN" b="0" dirty="0"/>
                        <a:t>78.48</a:t>
                      </a:r>
                      <a:endParaRPr lang="zh-CN" altLang="en-US" b="0"/>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86.66</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65.95</a:t>
                      </a:r>
                      <a:endParaRPr lang="zh-CN" altLang="en-US" b="0"/>
                    </a:p>
                  </a:txBody>
                  <a:tcPr anchor="ctr"/>
                </a:tc>
                <a:tc>
                  <a:txBody>
                    <a:bodyPr/>
                    <a:lstStyle/>
                    <a:p>
                      <a:pPr algn="ctr"/>
                      <a:r>
                        <a:rPr lang="en-US" altLang="zh-CN" b="0" dirty="0"/>
                        <a:t>77.14</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4863046"/>
                  </a:ext>
                </a:extLst>
              </a:tr>
              <a:tr h="370840">
                <a:tc>
                  <a:txBody>
                    <a:bodyPr/>
                    <a:lstStyle/>
                    <a:p>
                      <a:pPr algn="ctr"/>
                      <a:r>
                        <a:rPr lang="en-US" altLang="zh-CN" dirty="0"/>
                        <a:t>TCN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83.44</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62.06</a:t>
                      </a:r>
                      <a:endParaRPr lang="zh-CN" altLang="en-US"/>
                    </a:p>
                  </a:txBody>
                  <a:tcPr anchor="ctr"/>
                </a:tc>
                <a:tc>
                  <a:txBody>
                    <a:bodyPr/>
                    <a:lstStyle/>
                    <a:p>
                      <a:pPr algn="ctr"/>
                      <a:r>
                        <a:rPr lang="en-US" altLang="zh-CN" dirty="0"/>
                        <a:t>74.23</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82.66</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63.97</a:t>
                      </a:r>
                      <a:endParaRPr lang="zh-CN" altLang="en-US" b="0"/>
                    </a:p>
                  </a:txBody>
                  <a:tcPr anchor="ctr"/>
                </a:tc>
                <a:tc>
                  <a:txBody>
                    <a:bodyPr/>
                    <a:lstStyle/>
                    <a:p>
                      <a:pPr algn="ctr"/>
                      <a:r>
                        <a:rPr lang="en-US" altLang="zh-CN" b="0" dirty="0"/>
                        <a:t>75.95</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1216051"/>
                  </a:ext>
                </a:extLst>
              </a:tr>
              <a:tr h="370840">
                <a:tc>
                  <a:txBody>
                    <a:bodyPr/>
                    <a:lstStyle/>
                    <a:p>
                      <a:pPr algn="ctr"/>
                      <a:r>
                        <a:rPr lang="en-US" altLang="zh-CN" dirty="0"/>
                        <a:t>GCN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dirty="0"/>
                        <a:t>65.42</a:t>
                      </a:r>
                      <a:endParaRPr lang="zh-CN" alt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dirty="0"/>
                        <a:t>38.55</a:t>
                      </a:r>
                      <a:endParaRPr lang="zh-CN" altLang="en-US"/>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50.73</a:t>
                      </a:r>
                      <a:endParaRPr lang="zh-CN" alt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b="0" dirty="0"/>
                        <a:t>62.40</a:t>
                      </a:r>
                      <a:endParaRPr lang="zh-CN" altLang="en-US" b="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b="0" dirty="0"/>
                        <a:t>35.05</a:t>
                      </a:r>
                      <a:endParaRPr lang="zh-CN" altLang="en-US" b="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b="0" dirty="0"/>
                        <a:t>48.51</a:t>
                      </a:r>
                      <a:endParaRPr lang="zh-CN" altLang="en-US" b="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916037"/>
                  </a:ext>
                </a:extLst>
              </a:tr>
              <a:tr h="370840">
                <a:tc>
                  <a:txBody>
                    <a:bodyPr/>
                    <a:lstStyle/>
                    <a:p>
                      <a:pPr algn="ctr"/>
                      <a:r>
                        <a:rPr lang="en-US" altLang="zh-CN"/>
                        <a:t>AAGCN [7]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dirty="0"/>
                        <a:t>91.13</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dirty="0"/>
                        <a:t>-</a:t>
                      </a:r>
                      <a:endParaRPr lang="zh-CN" alt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dirty="0"/>
                        <a:t>85.81</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b="0" dirty="0"/>
                        <a:t>90.22</a:t>
                      </a:r>
                      <a:endParaRPr lang="zh-CN" altLang="en-US" b="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b="0" dirty="0"/>
                        <a:t>-</a:t>
                      </a:r>
                      <a:endParaRPr lang="zh-CN" altLang="en-US" b="0"/>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b="0" dirty="0"/>
                        <a:t>85.21</a:t>
                      </a:r>
                      <a:endParaRPr lang="zh-CN" altLang="en-US" b="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96794632"/>
                  </a:ext>
                </a:extLst>
              </a:tr>
              <a:tr h="370840">
                <a:tc>
                  <a:txBody>
                    <a:bodyPr/>
                    <a:lstStyle/>
                    <a:p>
                      <a:pPr algn="ctr"/>
                      <a:r>
                        <a:rPr lang="en-US" altLang="zh-CN" dirty="0"/>
                        <a:t>Pham et al</a:t>
                      </a:r>
                      <a:r>
                        <a:rPr lang="en-US" altLang="zh-CN"/>
                        <a:t>. [7]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91.09</a:t>
                      </a:r>
                      <a:endParaRPr lang="zh-CN" altLang="en-US"/>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86.26</a:t>
                      </a:r>
                      <a:endParaRPr lang="zh-CN" altLang="en-US"/>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dirty="0"/>
                        <a:t>90.64</a:t>
                      </a:r>
                      <a:endParaRPr lang="zh-CN" altLang="en-US" b="0"/>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dirty="0"/>
                        <a:t>-</a:t>
                      </a:r>
                      <a:endParaRPr lang="zh-CN" altLang="en-US" b="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dirty="0"/>
                        <a:t>85.52</a:t>
                      </a:r>
                      <a:endParaRPr lang="zh-CN" altLang="en-US" b="0"/>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526940"/>
                  </a:ext>
                </a:extLst>
              </a:tr>
              <a:tr h="370840">
                <a:tc>
                  <a:txBody>
                    <a:bodyPr/>
                    <a:lstStyle/>
                    <a:p>
                      <a:pPr algn="ctr"/>
                      <a:r>
                        <a:rPr lang="en-US" altLang="zh-CN" b="1"/>
                        <a:t>Poseact</a:t>
                      </a:r>
                      <a:endParaRPr lang="zh-CN" alt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dirty="0"/>
                        <a:t>85.03</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dirty="0"/>
                        <a:t>63.72</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76.91</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b="0" dirty="0"/>
                        <a:t>86.29</a:t>
                      </a:r>
                      <a:endParaRPr lang="zh-CN" altLang="en-US" b="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b="0" dirty="0"/>
                        <a:t>68.76</a:t>
                      </a:r>
                      <a:endParaRPr lang="zh-CN" altLang="en-US" b="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b="0" dirty="0"/>
                        <a:t>80.81</a:t>
                      </a:r>
                      <a:endParaRPr lang="zh-CN" altLang="en-US" b="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33517128"/>
                  </a:ext>
                </a:extLst>
              </a:tr>
              <a:tr h="370840">
                <a:tc>
                  <a:txBody>
                    <a:bodyPr/>
                    <a:lstStyle/>
                    <a:p>
                      <a:pPr algn="ctr"/>
                      <a:r>
                        <a:rPr lang="en-US" altLang="zh-CN" b="1"/>
                        <a:t>TempPoseact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b="0" dirty="0"/>
                        <a:t>87.31</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69.15</a:t>
                      </a:r>
                      <a:endParaRPr lang="zh-CN" altLang="en-US" b="0"/>
                    </a:p>
                  </a:txBody>
                  <a:tcPr anchor="ctr"/>
                </a:tc>
                <a:tc>
                  <a:txBody>
                    <a:bodyPr/>
                    <a:lstStyle/>
                    <a:p>
                      <a:pPr algn="ctr"/>
                      <a:r>
                        <a:rPr lang="en-US" altLang="zh-CN" b="0" dirty="0"/>
                        <a:t>81.15</a:t>
                      </a:r>
                      <a:endParaRPr lang="zh-CN" altLang="en-US" b="0"/>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87.74</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70.11</a:t>
                      </a:r>
                      <a:endParaRPr lang="zh-CN" altLang="en-US" b="0"/>
                    </a:p>
                  </a:txBody>
                  <a:tcPr anchor="ctr"/>
                </a:tc>
                <a:tc>
                  <a:txBody>
                    <a:bodyPr/>
                    <a:lstStyle/>
                    <a:p>
                      <a:pPr algn="ctr"/>
                      <a:r>
                        <a:rPr lang="en-US" altLang="zh-CN" b="0" dirty="0"/>
                        <a:t>81.89</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8972990"/>
                  </a:ext>
                </a:extLst>
              </a:tr>
            </a:tbl>
          </a:graphicData>
        </a:graphic>
      </p:graphicFrame>
      <p:sp>
        <p:nvSpPr>
          <p:cNvPr id="3" name="Left Brace 2">
            <a:extLst>
              <a:ext uri="{FF2B5EF4-FFF2-40B4-BE49-F238E27FC236}">
                <a16:creationId xmlns:a16="http://schemas.microsoft.com/office/drawing/2014/main" id="{12E0CBD6-C04E-475F-81AF-1462D4B74D1E}"/>
              </a:ext>
            </a:extLst>
          </p:cNvPr>
          <p:cNvSpPr/>
          <p:nvPr/>
        </p:nvSpPr>
        <p:spPr>
          <a:xfrm>
            <a:off x="522275" y="1561852"/>
            <a:ext cx="305765" cy="2974693"/>
          </a:xfrm>
          <a:prstGeom prst="leftBrace">
            <a:avLst>
              <a:gd name="adj1" fmla="val 991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accent1">
                  <a:lumMod val="50000"/>
                </a:schemeClr>
              </a:solidFill>
            </a:endParaRPr>
          </a:p>
        </p:txBody>
      </p:sp>
      <p:sp>
        <p:nvSpPr>
          <p:cNvPr id="6" name="TextBox 5">
            <a:extLst>
              <a:ext uri="{FF2B5EF4-FFF2-40B4-BE49-F238E27FC236}">
                <a16:creationId xmlns:a16="http://schemas.microsoft.com/office/drawing/2014/main" id="{E640D6CE-138B-4E11-AC37-6A5CD503F48D}"/>
              </a:ext>
            </a:extLst>
          </p:cNvPr>
          <p:cNvSpPr txBox="1"/>
          <p:nvPr/>
        </p:nvSpPr>
        <p:spPr>
          <a:xfrm rot="10800000">
            <a:off x="128884" y="1422956"/>
            <a:ext cx="461665" cy="2974693"/>
          </a:xfrm>
          <a:prstGeom prst="rect">
            <a:avLst/>
          </a:prstGeom>
          <a:noFill/>
        </p:spPr>
        <p:txBody>
          <a:bodyPr vert="eaVert" wrap="square" rtlCol="0">
            <a:spAutoFit/>
          </a:bodyPr>
          <a:lstStyle/>
          <a:p>
            <a:r>
              <a:rPr lang="en-US" altLang="zh-CN">
                <a:solidFill>
                  <a:schemeClr val="accent1">
                    <a:lumMod val="50000"/>
                  </a:schemeClr>
                </a:solidFill>
              </a:rPr>
              <a:t>Baselines </a:t>
            </a:r>
            <a:r>
              <a:rPr lang="en-US" altLang="zh-CN" dirty="0">
                <a:solidFill>
                  <a:schemeClr val="accent1">
                    <a:lumMod val="50000"/>
                  </a:schemeClr>
                </a:solidFill>
              </a:rPr>
              <a:t>from TCG </a:t>
            </a:r>
            <a:r>
              <a:rPr lang="en-US" altLang="zh-CN">
                <a:solidFill>
                  <a:schemeClr val="accent1">
                    <a:lumMod val="50000"/>
                  </a:schemeClr>
                </a:solidFill>
              </a:rPr>
              <a:t>paper [4]</a:t>
            </a:r>
            <a:endParaRPr lang="zh-CN" altLang="en-US">
              <a:solidFill>
                <a:schemeClr val="accent1">
                  <a:lumMod val="50000"/>
                </a:schemeClr>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EF2455-13C5-41E5-B300-4EB7BC7903F5}"/>
                  </a:ext>
                </a:extLst>
              </p:cNvPr>
              <p:cNvSpPr txBox="1"/>
              <p:nvPr/>
            </p:nvSpPr>
            <p:spPr>
              <a:xfrm>
                <a:off x="8966524" y="899799"/>
                <a:ext cx="2606675"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𝐽𝑎𝑐𝑐𝑎𝑟𝑑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𝐹𝑁</m:t>
                          </m:r>
                        </m:den>
                      </m:f>
                    </m:oMath>
                  </m:oMathPara>
                </a14:m>
                <a:endParaRPr lang="zh-CN" altLang="en-US"/>
              </a:p>
            </p:txBody>
          </p:sp>
        </mc:Choice>
        <mc:Fallback xmlns="">
          <p:sp>
            <p:nvSpPr>
              <p:cNvPr id="9" name="TextBox 8">
                <a:extLst>
                  <a:ext uri="{FF2B5EF4-FFF2-40B4-BE49-F238E27FC236}">
                    <a16:creationId xmlns:a16="http://schemas.microsoft.com/office/drawing/2014/main" id="{34EF2455-13C5-41E5-B300-4EB7BC7903F5}"/>
                  </a:ext>
                </a:extLst>
              </p:cNvPr>
              <p:cNvSpPr txBox="1">
                <a:spLocks noRot="1" noChangeAspect="1" noMove="1" noResize="1" noEditPoints="1" noAdjustHandles="1" noChangeArrowheads="1" noChangeShapeType="1" noTextEdit="1"/>
              </p:cNvSpPr>
              <p:nvPr/>
            </p:nvSpPr>
            <p:spPr>
              <a:xfrm>
                <a:off x="8966524" y="899799"/>
                <a:ext cx="2606675" cy="52315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19138E-5810-4CE3-917F-498296575411}"/>
                  </a:ext>
                </a:extLst>
              </p:cNvPr>
              <p:cNvSpPr txBox="1"/>
              <p:nvPr/>
            </p:nvSpPr>
            <p:spPr>
              <a:xfrm>
                <a:off x="8966524" y="1575159"/>
                <a:ext cx="2869440"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1=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 ∗</m:t>
                          </m:r>
                          <m:r>
                            <a:rPr lang="en-US" altLang="zh-CN" b="0" i="1" smtClean="0">
                              <a:latin typeface="Cambria Math" panose="02040503050406030204" pitchFamily="18" charset="0"/>
                            </a:rPr>
                            <m:t>𝑝𝑟𝑒𝑐𝑖𝑠𝑖𝑜𝑛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𝑟𝑒𝑐𝑎𝑙𝑙</m:t>
                          </m:r>
                        </m:num>
                        <m:den>
                          <m:r>
                            <a:rPr lang="en-US" altLang="zh-CN" i="1">
                              <a:latin typeface="Cambria Math" panose="02040503050406030204" pitchFamily="18" charset="0"/>
                            </a:rPr>
                            <m:t>𝑝𝑟𝑒𝑐𝑖𝑠𝑖𝑜𝑛</m:t>
                          </m:r>
                          <m:r>
                            <a:rPr lang="en-US" altLang="zh-CN" b="0" i="1" smtClean="0">
                              <a:latin typeface="Cambria Math" panose="02040503050406030204" pitchFamily="18" charset="0"/>
                            </a:rPr>
                            <m:t>+</m:t>
                          </m:r>
                          <m:r>
                            <a:rPr lang="en-US" altLang="zh-CN" i="1">
                              <a:latin typeface="Cambria Math" panose="02040503050406030204" pitchFamily="18" charset="0"/>
                            </a:rPr>
                            <m:t>𝑟𝑒𝑐𝑎𝑙𝑙</m:t>
                          </m:r>
                        </m:den>
                      </m:f>
                    </m:oMath>
                  </m:oMathPara>
                </a14:m>
                <a:endParaRPr lang="zh-CN" altLang="en-US"/>
              </a:p>
            </p:txBody>
          </p:sp>
        </mc:Choice>
        <mc:Fallback xmlns="">
          <p:sp>
            <p:nvSpPr>
              <p:cNvPr id="11" name="TextBox 10">
                <a:extLst>
                  <a:ext uri="{FF2B5EF4-FFF2-40B4-BE49-F238E27FC236}">
                    <a16:creationId xmlns:a16="http://schemas.microsoft.com/office/drawing/2014/main" id="{7C19138E-5810-4CE3-917F-498296575411}"/>
                  </a:ext>
                </a:extLst>
              </p:cNvPr>
              <p:cNvSpPr txBox="1">
                <a:spLocks noRot="1" noChangeAspect="1" noMove="1" noResize="1" noEditPoints="1" noAdjustHandles="1" noChangeArrowheads="1" noChangeShapeType="1" noTextEdit="1"/>
              </p:cNvSpPr>
              <p:nvPr/>
            </p:nvSpPr>
            <p:spPr>
              <a:xfrm>
                <a:off x="8966524" y="1575159"/>
                <a:ext cx="2869440" cy="572593"/>
              </a:xfrm>
              <a:prstGeom prst="rect">
                <a:avLst/>
              </a:prstGeom>
              <a:blipFill>
                <a:blip r:embed="rId4"/>
                <a:stretch>
                  <a:fillRect/>
                </a:stretch>
              </a:blipFill>
            </p:spPr>
            <p:txBody>
              <a:bodyPr/>
              <a:lstStyle/>
              <a:p>
                <a:r>
                  <a:rPr lang="zh-CN" altLang="en-US">
                    <a:noFill/>
                  </a:rPr>
                  <a:t> </a:t>
                </a:r>
              </a:p>
            </p:txBody>
          </p:sp>
        </mc:Fallback>
      </mc:AlternateContent>
      <p:sp>
        <p:nvSpPr>
          <p:cNvPr id="12" name="Arrow: Right 11">
            <a:extLst>
              <a:ext uri="{FF2B5EF4-FFF2-40B4-BE49-F238E27FC236}">
                <a16:creationId xmlns:a16="http://schemas.microsoft.com/office/drawing/2014/main" id="{080FA9EA-67F0-45FF-844D-CEC82182FC74}"/>
              </a:ext>
            </a:extLst>
          </p:cNvPr>
          <p:cNvSpPr/>
          <p:nvPr/>
        </p:nvSpPr>
        <p:spPr>
          <a:xfrm rot="10800000">
            <a:off x="8841433" y="5799210"/>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Right 12">
            <a:extLst>
              <a:ext uri="{FF2B5EF4-FFF2-40B4-BE49-F238E27FC236}">
                <a16:creationId xmlns:a16="http://schemas.microsoft.com/office/drawing/2014/main" id="{27192AD0-4E32-434A-A5C6-22A71FA99198}"/>
              </a:ext>
            </a:extLst>
          </p:cNvPr>
          <p:cNvSpPr/>
          <p:nvPr/>
        </p:nvSpPr>
        <p:spPr>
          <a:xfrm rot="10800000">
            <a:off x="8841433" y="5383543"/>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a:extLst>
              <a:ext uri="{FF2B5EF4-FFF2-40B4-BE49-F238E27FC236}">
                <a16:creationId xmlns:a16="http://schemas.microsoft.com/office/drawing/2014/main" id="{8D924BD3-262B-4849-9E13-DA17E8A33C5F}"/>
              </a:ext>
            </a:extLst>
          </p:cNvPr>
          <p:cNvSpPr txBox="1"/>
          <p:nvPr/>
        </p:nvSpPr>
        <p:spPr>
          <a:xfrm>
            <a:off x="8983254" y="2603407"/>
            <a:ext cx="2988830" cy="646331"/>
          </a:xfrm>
          <a:prstGeom prst="rect">
            <a:avLst/>
          </a:prstGeom>
          <a:noFill/>
        </p:spPr>
        <p:txBody>
          <a:bodyPr wrap="square">
            <a:spAutoFit/>
          </a:bodyPr>
          <a:lstStyle/>
          <a:p>
            <a:r>
              <a:rPr lang="en-US" altLang="zh-CN" dirty="0">
                <a:ea typeface="黑体" panose="02010609060101010101" pitchFamily="49" charset="-122"/>
                <a:cs typeface="Times New Roman" panose="02020603050405020304" pitchFamily="18" charset="0"/>
              </a:rPr>
              <a:t>Temporal info helps, but may not be crucial in TCG</a:t>
            </a:r>
          </a:p>
        </p:txBody>
      </p:sp>
      <p:sp>
        <p:nvSpPr>
          <p:cNvPr id="17" name="TextBox 16">
            <a:extLst>
              <a:ext uri="{FF2B5EF4-FFF2-40B4-BE49-F238E27FC236}">
                <a16:creationId xmlns:a16="http://schemas.microsoft.com/office/drawing/2014/main" id="{7C28C4AF-6685-4B19-A506-0C83B8612894}"/>
              </a:ext>
            </a:extLst>
          </p:cNvPr>
          <p:cNvSpPr txBox="1"/>
          <p:nvPr/>
        </p:nvSpPr>
        <p:spPr>
          <a:xfrm>
            <a:off x="8966524" y="3298373"/>
            <a:ext cx="3192134" cy="646331"/>
          </a:xfrm>
          <a:prstGeom prst="rect">
            <a:avLst/>
          </a:prstGeom>
          <a:noFill/>
        </p:spPr>
        <p:txBody>
          <a:bodyPr wrap="square">
            <a:spAutoFit/>
          </a:bodyPr>
          <a:lstStyle/>
          <a:p>
            <a:r>
              <a:rPr lang="en-US" altLang="zh-CN">
                <a:ea typeface="黑体" panose="02010609060101010101" pitchFamily="49" charset="-122"/>
                <a:cs typeface="Times New Roman" panose="02020603050405020304" pitchFamily="18" charset="0"/>
              </a:rPr>
              <a:t>Simple architecture, but still comparable to complicated ones</a:t>
            </a:r>
            <a:endParaRPr lang="en-US" altLang="zh-CN" dirty="0">
              <a:ea typeface="黑体" panose="02010609060101010101" pitchFamily="49" charset="-122"/>
              <a:cs typeface="Times New Roman" panose="02020603050405020304" pitchFamily="18" charset="0"/>
            </a:endParaRPr>
          </a:p>
        </p:txBody>
      </p:sp>
      <p:sp>
        <p:nvSpPr>
          <p:cNvPr id="18" name="TextBox 17">
            <a:extLst>
              <a:ext uri="{FF2B5EF4-FFF2-40B4-BE49-F238E27FC236}">
                <a16:creationId xmlns:a16="http://schemas.microsoft.com/office/drawing/2014/main" id="{A70B5ED4-FE91-4AE1-9840-2EAEEAC76C99}"/>
              </a:ext>
            </a:extLst>
          </p:cNvPr>
          <p:cNvSpPr txBox="1"/>
          <p:nvPr/>
        </p:nvSpPr>
        <p:spPr>
          <a:xfrm>
            <a:off x="327333" y="6073833"/>
            <a:ext cx="11165120" cy="430887"/>
          </a:xfrm>
          <a:prstGeom prst="rect">
            <a:avLst/>
          </a:prstGeom>
          <a:noFill/>
        </p:spPr>
        <p:txBody>
          <a:bodyPr wrap="square" rtlCol="0">
            <a:spAutoFit/>
          </a:bodyPr>
          <a:lstStyle/>
          <a:p>
            <a:r>
              <a:rPr lang="en-US" altLang="zh-CN" sz="1100"/>
              <a:t>[4] Wiederer et al., Traffic Control Gesture Recognition for Autonomous Vehicles. IROS 2020</a:t>
            </a:r>
          </a:p>
          <a:p>
            <a:r>
              <a:rPr lang="en-US" altLang="zh-CN" sz="1100"/>
              <a:t>[7] </a:t>
            </a:r>
            <a:r>
              <a:rPr lang="en-US" altLang="zh-CN" sz="1100" dirty="0"/>
              <a:t>Pham, et </a:t>
            </a:r>
            <a:r>
              <a:rPr lang="en-US" altLang="zh-CN" sz="1100"/>
              <a:t>al., An </a:t>
            </a:r>
            <a:r>
              <a:rPr lang="en-US" altLang="zh-CN" sz="1100" dirty="0"/>
              <a:t>Efficient Feature Fusion of Graph Convolutional Networks and Its Application for Real-Time Traffic Control Gestures </a:t>
            </a:r>
            <a:r>
              <a:rPr lang="en-US" altLang="zh-CN" sz="1100"/>
              <a:t>Recognition. </a:t>
            </a:r>
            <a:r>
              <a:rPr lang="en-US" altLang="zh-CN" sz="1100" dirty="0"/>
              <a:t>IEEE Access 2021.</a:t>
            </a:r>
            <a:endParaRPr lang="zh-CN" altLang="en-US" sz="1100"/>
          </a:p>
        </p:txBody>
      </p:sp>
      <p:sp>
        <p:nvSpPr>
          <p:cNvPr id="19" name="Arrow: Right 18">
            <a:extLst>
              <a:ext uri="{FF2B5EF4-FFF2-40B4-BE49-F238E27FC236}">
                <a16:creationId xmlns:a16="http://schemas.microsoft.com/office/drawing/2014/main" id="{17E26987-F9D0-43EF-833A-E6CA124C4C42}"/>
              </a:ext>
            </a:extLst>
          </p:cNvPr>
          <p:cNvSpPr/>
          <p:nvPr/>
        </p:nvSpPr>
        <p:spPr>
          <a:xfrm rot="10800000">
            <a:off x="8836801" y="5038597"/>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293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9" grpId="0"/>
      <p:bldP spid="11" grpId="0"/>
      <p:bldP spid="12" grpId="0" animBg="1"/>
      <p:bldP spid="13" grpId="0" animBg="1"/>
      <p:bldP spid="13" grpId="1" animBg="1"/>
      <p:bldP spid="16" grpId="0"/>
      <p:bldP spid="17" grpId="0"/>
      <p:bldP spid="18"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8182187" cy="504001"/>
          </a:xfrm>
        </p:spPr>
        <p:txBody>
          <a:bodyPr>
            <a:normAutofit/>
          </a:bodyPr>
          <a:lstStyle/>
          <a:p>
            <a:r>
              <a:rPr lang="en-US" altLang="zh-CN" dirty="0"/>
              <a:t>Action </a:t>
            </a:r>
            <a:r>
              <a:rPr lang="en-US" altLang="zh-CN"/>
              <a:t>Recognition Results </a:t>
            </a:r>
            <a:r>
              <a:rPr lang="en-US" altLang="zh-CN" dirty="0"/>
              <a:t>on TITAN</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7</a:t>
            </a:fld>
            <a:endParaRPr lang="zh-CN" altLang="en-US"/>
          </a:p>
        </p:txBody>
      </p:sp>
      <p:graphicFrame>
        <p:nvGraphicFramePr>
          <p:cNvPr id="9" name="Table 9">
            <a:extLst>
              <a:ext uri="{FF2B5EF4-FFF2-40B4-BE49-F238E27FC236}">
                <a16:creationId xmlns:a16="http://schemas.microsoft.com/office/drawing/2014/main" id="{1AB5F89D-D445-46AD-9D38-D852D86D1A27}"/>
              </a:ext>
            </a:extLst>
          </p:cNvPr>
          <p:cNvGraphicFramePr>
            <a:graphicFrameLocks noGrp="1"/>
          </p:cNvGraphicFramePr>
          <p:nvPr>
            <p:extLst>
              <p:ext uri="{D42A27DB-BD31-4B8C-83A1-F6EECF244321}">
                <p14:modId xmlns:p14="http://schemas.microsoft.com/office/powerpoint/2010/main" val="3586225821"/>
              </p:ext>
            </p:extLst>
          </p:nvPr>
        </p:nvGraphicFramePr>
        <p:xfrm>
          <a:off x="2558902" y="2252855"/>
          <a:ext cx="6881764" cy="3235960"/>
        </p:xfrm>
        <a:graphic>
          <a:graphicData uri="http://schemas.openxmlformats.org/drawingml/2006/table">
            <a:tbl>
              <a:tblPr firstRow="1" bandRow="1">
                <a:tableStyleId>{5940675A-B579-460E-94D1-54222C63F5DA}</a:tableStyleId>
              </a:tblPr>
              <a:tblGrid>
                <a:gridCol w="1720441">
                  <a:extLst>
                    <a:ext uri="{9D8B030D-6E8A-4147-A177-3AD203B41FA5}">
                      <a16:colId xmlns:a16="http://schemas.microsoft.com/office/drawing/2014/main" val="75536709"/>
                    </a:ext>
                  </a:extLst>
                </a:gridCol>
                <a:gridCol w="1720441">
                  <a:extLst>
                    <a:ext uri="{9D8B030D-6E8A-4147-A177-3AD203B41FA5}">
                      <a16:colId xmlns:a16="http://schemas.microsoft.com/office/drawing/2014/main" val="4263428273"/>
                    </a:ext>
                  </a:extLst>
                </a:gridCol>
                <a:gridCol w="1720441">
                  <a:extLst>
                    <a:ext uri="{9D8B030D-6E8A-4147-A177-3AD203B41FA5}">
                      <a16:colId xmlns:a16="http://schemas.microsoft.com/office/drawing/2014/main" val="4086986037"/>
                    </a:ext>
                  </a:extLst>
                </a:gridCol>
                <a:gridCol w="1720441">
                  <a:extLst>
                    <a:ext uri="{9D8B030D-6E8A-4147-A177-3AD203B41FA5}">
                      <a16:colId xmlns:a16="http://schemas.microsoft.com/office/drawing/2014/main" val="2782608310"/>
                    </a:ext>
                  </a:extLst>
                </a:gridCol>
              </a:tblGrid>
              <a:tr h="370840">
                <a:tc>
                  <a:txBody>
                    <a:bodyPr/>
                    <a:lstStyle/>
                    <a:p>
                      <a:pPr algn="l"/>
                      <a:r>
                        <a:rPr lang="en-US" altLang="zh-CN" dirty="0"/>
                        <a:t>Method</a:t>
                      </a:r>
                      <a:endParaRPr lang="zh-CN" altLang="en-US" dirty="0"/>
                    </a:p>
                  </a:txBody>
                  <a:tcPr anchor="ctr"/>
                </a:tc>
                <a:tc>
                  <a:txBody>
                    <a:bodyPr/>
                    <a:lstStyle/>
                    <a:p>
                      <a:pPr algn="ctr"/>
                      <a:r>
                        <a:rPr lang="en-US" altLang="zh-CN" dirty="0"/>
                        <a:t>I3D</a:t>
                      </a:r>
                      <a:endParaRPr lang="zh-CN" altLang="en-US" dirty="0"/>
                    </a:p>
                  </a:txBody>
                  <a:tcPr anchor="ctr"/>
                </a:tc>
                <a:tc>
                  <a:txBody>
                    <a:bodyPr/>
                    <a:lstStyle/>
                    <a:p>
                      <a:pPr algn="ctr"/>
                      <a:r>
                        <a:rPr lang="en-US" altLang="zh-CN" dirty="0"/>
                        <a:t>3D ResNet</a:t>
                      </a:r>
                      <a:endParaRPr lang="zh-CN" altLang="en-US" dirty="0"/>
                    </a:p>
                  </a:txBody>
                  <a:tcPr anchor="ctr"/>
                </a:tc>
                <a:tc>
                  <a:txBody>
                    <a:bodyPr/>
                    <a:lstStyle/>
                    <a:p>
                      <a:pPr algn="ctr"/>
                      <a:r>
                        <a:rPr lang="en-US" altLang="zh-CN"/>
                        <a:t>Poseact (Multitask)</a:t>
                      </a:r>
                      <a:endParaRPr lang="zh-CN" altLang="en-US" dirty="0" err="1"/>
                    </a:p>
                  </a:txBody>
                  <a:tcPr anchor="ctr"/>
                </a:tc>
                <a:extLst>
                  <a:ext uri="{0D108BD9-81ED-4DB2-BD59-A6C34878D82A}">
                    <a16:rowId xmlns:a16="http://schemas.microsoft.com/office/drawing/2014/main" val="956393158"/>
                  </a:ext>
                </a:extLst>
              </a:tr>
              <a:tr h="370840">
                <a:tc>
                  <a:txBody>
                    <a:bodyPr/>
                    <a:lstStyle/>
                    <a:p>
                      <a:pPr algn="l"/>
                      <a:r>
                        <a:rPr lang="en-US" altLang="zh-CN" dirty="0"/>
                        <a:t>Backbone</a:t>
                      </a:r>
                      <a:endParaRPr lang="zh-CN" altLang="en-US" dirty="0"/>
                    </a:p>
                  </a:txBody>
                  <a:tcPr anchor="ctr">
                    <a:lnL w="6350">
                      <a:solidFill>
                        <a:schemeClr val="tx1"/>
                      </a:solidFill>
                    </a:lnL>
                    <a:lnB w="12700" cap="flat" cmpd="sng" algn="ctr">
                      <a:solidFill>
                        <a:schemeClr val="tx1"/>
                      </a:solidFill>
                      <a:prstDash val="solid"/>
                      <a:round/>
                      <a:headEnd type="none" w="med" len="med"/>
                      <a:tailEnd type="none" w="med" len="med"/>
                    </a:lnB>
                  </a:tcPr>
                </a:tc>
                <a:tc>
                  <a:txBody>
                    <a:bodyPr/>
                    <a:lstStyle/>
                    <a:p>
                      <a:pPr algn="ctr"/>
                      <a:r>
                        <a:rPr lang="en-US" altLang="zh-CN" dirty="0"/>
                        <a:t>InceptionV1</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ResNet50</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endParaRPr lang="zh-CN" altLang="en-US"/>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47215"/>
                  </a:ext>
                </a:extLst>
              </a:tr>
              <a:tr h="370840">
                <a:tc>
                  <a:txBody>
                    <a:bodyPr/>
                    <a:lstStyle/>
                    <a:p>
                      <a:r>
                        <a:rPr lang="en-US" altLang="zh-CN" dirty="0"/>
                        <a:t>atomic</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0.9219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0.7552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0.8001</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dirty="0"/>
                        <a:t>simple context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0.5318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0.3173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0.4797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3699689"/>
                  </a:ext>
                </a:extLst>
              </a:tr>
              <a:tr h="370840">
                <a:tc>
                  <a:txBody>
                    <a:bodyPr/>
                    <a:lstStyle/>
                    <a:p>
                      <a:r>
                        <a:rPr lang="en-US" altLang="zh-CN" dirty="0"/>
                        <a:t>complex context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0.9780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dirty="0"/>
                        <a:t>communicative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0.8369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r>
                        <a:rPr lang="en-US" altLang="zh-CN" dirty="0"/>
                        <a:t>transportive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0.8980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3482792"/>
                  </a:ext>
                </a:extLst>
              </a:tr>
              <a:tr h="370840">
                <a:tc>
                  <a:txBody>
                    <a:bodyPr/>
                    <a:lstStyle/>
                    <a:p>
                      <a:r>
                        <a:rPr lang="en-US" altLang="zh-CN" dirty="0"/>
                        <a:t>overall</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0.8429</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0.7667</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0.7985</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57454"/>
                  </a:ext>
                </a:extLst>
              </a:tr>
            </a:tbl>
          </a:graphicData>
        </a:graphic>
      </p:graphicFrame>
      <p:sp>
        <p:nvSpPr>
          <p:cNvPr id="10" name="矩形 5">
            <a:extLst>
              <a:ext uri="{FF2B5EF4-FFF2-40B4-BE49-F238E27FC236}">
                <a16:creationId xmlns:a16="http://schemas.microsoft.com/office/drawing/2014/main" id="{8D444246-55B3-4B46-93D7-7A653E596739}"/>
              </a:ext>
            </a:extLst>
          </p:cNvPr>
          <p:cNvSpPr/>
          <p:nvPr/>
        </p:nvSpPr>
        <p:spPr>
          <a:xfrm>
            <a:off x="336000" y="711421"/>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Classification Accuracy </a:t>
            </a:r>
            <a:r>
              <a:rPr lang="en-US" altLang="zh-CN" sz="2400">
                <a:ea typeface="黑体" panose="02010609060101010101" pitchFamily="49" charset="-122"/>
                <a:cs typeface="Times New Roman" panose="02020603050405020304" pitchFamily="18" charset="0"/>
              </a:rPr>
              <a:t>on Test Set</a:t>
            </a:r>
            <a:endParaRPr lang="en-US" altLang="zh-CN" sz="2400" dirty="0">
              <a:ea typeface="黑体" panose="02010609060101010101" pitchFamily="49" charset="-122"/>
              <a:cs typeface="Times New Roman" panose="02020603050405020304" pitchFamily="18" charset="0"/>
            </a:endParaRPr>
          </a:p>
        </p:txBody>
      </p:sp>
      <p:sp>
        <p:nvSpPr>
          <p:cNvPr id="12" name="Left Brace 11">
            <a:extLst>
              <a:ext uri="{FF2B5EF4-FFF2-40B4-BE49-F238E27FC236}">
                <a16:creationId xmlns:a16="http://schemas.microsoft.com/office/drawing/2014/main" id="{A041097F-26AB-4218-B606-6CE75091FA78}"/>
              </a:ext>
            </a:extLst>
          </p:cNvPr>
          <p:cNvSpPr/>
          <p:nvPr/>
        </p:nvSpPr>
        <p:spPr>
          <a:xfrm rot="5400000">
            <a:off x="5848426" y="395938"/>
            <a:ext cx="302717" cy="3411117"/>
          </a:xfrm>
          <a:prstGeom prst="leftBrace">
            <a:avLst>
              <a:gd name="adj1" fmla="val 991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accent1">
                  <a:lumMod val="50000"/>
                </a:schemeClr>
              </a:solidFill>
            </a:endParaRPr>
          </a:p>
        </p:txBody>
      </p:sp>
      <p:sp>
        <p:nvSpPr>
          <p:cNvPr id="13" name="TextBox 12">
            <a:extLst>
              <a:ext uri="{FF2B5EF4-FFF2-40B4-BE49-F238E27FC236}">
                <a16:creationId xmlns:a16="http://schemas.microsoft.com/office/drawing/2014/main" id="{F86E5AC2-A4D3-433A-BD21-27248C0C6CF3}"/>
              </a:ext>
            </a:extLst>
          </p:cNvPr>
          <p:cNvSpPr txBox="1"/>
          <p:nvPr/>
        </p:nvSpPr>
        <p:spPr>
          <a:xfrm rot="16200000">
            <a:off x="7139284" y="327902"/>
            <a:ext cx="461665" cy="2974693"/>
          </a:xfrm>
          <a:prstGeom prst="rect">
            <a:avLst/>
          </a:prstGeom>
          <a:noFill/>
        </p:spPr>
        <p:txBody>
          <a:bodyPr vert="eaVert" wrap="square" rtlCol="0">
            <a:spAutoFit/>
          </a:bodyPr>
          <a:lstStyle/>
          <a:p>
            <a:r>
              <a:rPr lang="en-US" altLang="zh-CN" dirty="0">
                <a:solidFill>
                  <a:schemeClr val="accent1">
                    <a:lumMod val="50000"/>
                  </a:schemeClr>
                </a:solidFill>
              </a:rPr>
              <a:t>Results from TITAN </a:t>
            </a:r>
            <a:r>
              <a:rPr lang="en-US" altLang="zh-CN">
                <a:solidFill>
                  <a:schemeClr val="accent1">
                    <a:lumMod val="50000"/>
                  </a:schemeClr>
                </a:solidFill>
              </a:rPr>
              <a:t>paper [5]</a:t>
            </a:r>
            <a:endParaRPr lang="zh-CN" altLang="en-US">
              <a:solidFill>
                <a:schemeClr val="accent1">
                  <a:lumMod val="50000"/>
                </a:schemeClr>
              </a:solidFill>
            </a:endParaRPr>
          </a:p>
        </p:txBody>
      </p:sp>
      <p:sp>
        <p:nvSpPr>
          <p:cNvPr id="3" name="Arrow: Right 2">
            <a:extLst>
              <a:ext uri="{FF2B5EF4-FFF2-40B4-BE49-F238E27FC236}">
                <a16:creationId xmlns:a16="http://schemas.microsoft.com/office/drawing/2014/main" id="{50510D08-24EE-44F6-832A-CC63BAD7727F}"/>
              </a:ext>
            </a:extLst>
          </p:cNvPr>
          <p:cNvSpPr/>
          <p:nvPr/>
        </p:nvSpPr>
        <p:spPr>
          <a:xfrm rot="16200000">
            <a:off x="8387674" y="5658481"/>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a:extLst>
              <a:ext uri="{FF2B5EF4-FFF2-40B4-BE49-F238E27FC236}">
                <a16:creationId xmlns:a16="http://schemas.microsoft.com/office/drawing/2014/main" id="{0ECBA309-D1F9-4D5C-9451-D162CC85F855}"/>
              </a:ext>
            </a:extLst>
          </p:cNvPr>
          <p:cNvSpPr txBox="1"/>
          <p:nvPr/>
        </p:nvSpPr>
        <p:spPr>
          <a:xfrm>
            <a:off x="720000" y="1251421"/>
            <a:ext cx="743340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Poseact </a:t>
            </a:r>
            <a:r>
              <a:rPr lang="en-US" altLang="zh-CN" sz="2200" dirty="0">
                <a:ea typeface="黑体" panose="02010609060101010101" pitchFamily="49" charset="-122"/>
                <a:cs typeface="Times New Roman" panose="02020603050405020304" pitchFamily="18" charset="0"/>
              </a:rPr>
              <a:t>uses 2D poses from OpenPifpaf</a:t>
            </a:r>
          </a:p>
        </p:txBody>
      </p:sp>
      <p:sp>
        <p:nvSpPr>
          <p:cNvPr id="17" name="TextBox 16">
            <a:extLst>
              <a:ext uri="{FF2B5EF4-FFF2-40B4-BE49-F238E27FC236}">
                <a16:creationId xmlns:a16="http://schemas.microsoft.com/office/drawing/2014/main" id="{BA58E804-F5A1-4FB2-AD1F-8B4FCC010955}"/>
              </a:ext>
            </a:extLst>
          </p:cNvPr>
          <p:cNvSpPr txBox="1"/>
          <p:nvPr/>
        </p:nvSpPr>
        <p:spPr>
          <a:xfrm>
            <a:off x="336000" y="6212546"/>
            <a:ext cx="6317905" cy="261610"/>
          </a:xfrm>
          <a:prstGeom prst="rect">
            <a:avLst/>
          </a:prstGeom>
          <a:noFill/>
        </p:spPr>
        <p:txBody>
          <a:bodyPr wrap="square" rtlCol="0">
            <a:spAutoFit/>
          </a:bodyPr>
          <a:lstStyle/>
          <a:p>
            <a:r>
              <a:rPr lang="en-US" altLang="zh-CN" sz="1100"/>
              <a:t>[5] </a:t>
            </a:r>
            <a:r>
              <a:rPr lang="en-US" altLang="zh-CN" sz="1100" dirty="0"/>
              <a:t>Malla Srikanth et al</a:t>
            </a:r>
            <a:r>
              <a:rPr lang="en-US" altLang="zh-CN" sz="1100"/>
              <a:t>., Titan</a:t>
            </a:r>
            <a:r>
              <a:rPr lang="en-US" altLang="zh-CN" sz="1100" dirty="0"/>
              <a:t>: Future forecast using action </a:t>
            </a:r>
            <a:r>
              <a:rPr lang="en-US" altLang="zh-CN" sz="1100"/>
              <a:t>priors. CVPR 2020</a:t>
            </a:r>
            <a:endParaRPr lang="en-US" altLang="zh-CN" sz="1100" dirty="0"/>
          </a:p>
        </p:txBody>
      </p:sp>
    </p:spTree>
    <p:extLst>
      <p:ext uri="{BB962C8B-B14F-4D97-AF65-F5344CB8AC3E}">
        <p14:creationId xmlns:p14="http://schemas.microsoft.com/office/powerpoint/2010/main" val="96649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E6588A3-B544-4A31-B68B-21350988792C}"/>
              </a:ext>
            </a:extLst>
          </p:cNvPr>
          <p:cNvSpPr/>
          <p:nvPr/>
        </p:nvSpPr>
        <p:spPr>
          <a:xfrm>
            <a:off x="949141" y="1215342"/>
            <a:ext cx="5040001" cy="995423"/>
          </a:xfrm>
          <a:prstGeom prst="roundRect">
            <a:avLst/>
          </a:prstGeom>
          <a:no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 name="Title 1">
            <a:extLst>
              <a:ext uri="{FF2B5EF4-FFF2-40B4-BE49-F238E27FC236}">
                <a16:creationId xmlns:a16="http://schemas.microsoft.com/office/drawing/2014/main" id="{1016C843-087C-41AD-A259-0B4CE3098A3B}"/>
              </a:ext>
            </a:extLst>
          </p:cNvPr>
          <p:cNvSpPr>
            <a:spLocks noGrp="1"/>
          </p:cNvSpPr>
          <p:nvPr>
            <p:ph type="title"/>
          </p:nvPr>
        </p:nvSpPr>
        <p:spPr>
          <a:xfrm>
            <a:off x="336000" y="1703"/>
            <a:ext cx="9024310" cy="504001"/>
          </a:xfrm>
        </p:spPr>
        <p:txBody>
          <a:bodyPr>
            <a:normAutofit/>
          </a:bodyPr>
          <a:lstStyle/>
          <a:p>
            <a:r>
              <a:rPr lang="en-US" altLang="zh-CN" dirty="0"/>
              <a:t>Per-Class Recall </a:t>
            </a:r>
            <a:r>
              <a:rPr lang="en-US" altLang="zh-CN"/>
              <a:t>(%) of Poseact (Multitask) on </a:t>
            </a:r>
            <a:r>
              <a:rPr lang="en-US" altLang="zh-CN" dirty="0"/>
              <a:t>TITAN</a:t>
            </a:r>
            <a:endParaRPr lang="zh-CN" altLang="en-US"/>
          </a:p>
        </p:txBody>
      </p:sp>
      <p:sp>
        <p:nvSpPr>
          <p:cNvPr id="3" name="Date Placeholder 2">
            <a:extLst>
              <a:ext uri="{FF2B5EF4-FFF2-40B4-BE49-F238E27FC236}">
                <a16:creationId xmlns:a16="http://schemas.microsoft.com/office/drawing/2014/main" id="{2DFF6DBC-614F-4E00-A89D-6E2BFD86B01F}"/>
              </a:ext>
            </a:extLst>
          </p:cNvPr>
          <p:cNvSpPr>
            <a:spLocks noGrp="1"/>
          </p:cNvSpPr>
          <p:nvPr>
            <p:ph type="dt" sz="half" idx="10"/>
          </p:nvPr>
        </p:nvSpPr>
        <p:spPr/>
        <p:txBody>
          <a:bodyPr/>
          <a:lstStyle/>
          <a:p>
            <a:fld id="{40B208D0-5C56-4CC0-905E-2BB4A5101381}" type="datetime4">
              <a:rPr lang="en-US" altLang="zh-CN" smtClean="0"/>
              <a:t>January 13, 2022</a:t>
            </a:fld>
            <a:endParaRPr lang="zh-CN" altLang="en-US"/>
          </a:p>
        </p:txBody>
      </p:sp>
      <p:sp>
        <p:nvSpPr>
          <p:cNvPr id="4" name="Footer Placeholder 3">
            <a:extLst>
              <a:ext uri="{FF2B5EF4-FFF2-40B4-BE49-F238E27FC236}">
                <a16:creationId xmlns:a16="http://schemas.microsoft.com/office/drawing/2014/main" id="{6347CF8B-3861-4289-AEB8-5B31907A2645}"/>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316A9CFA-A5BA-4A67-B684-B1E623AD2AB8}"/>
              </a:ext>
            </a:extLst>
          </p:cNvPr>
          <p:cNvSpPr>
            <a:spLocks noGrp="1"/>
          </p:cNvSpPr>
          <p:nvPr>
            <p:ph type="sldNum" sz="quarter" idx="12"/>
          </p:nvPr>
        </p:nvSpPr>
        <p:spPr/>
        <p:txBody>
          <a:bodyPr/>
          <a:lstStyle/>
          <a:p>
            <a:fld id="{B6EE4CE8-67DD-4AAC-82D8-3F81517F6647}" type="slidenum">
              <a:rPr lang="zh-CN" altLang="en-US" smtClean="0"/>
              <a:pPr/>
              <a:t>8</a:t>
            </a:fld>
            <a:endParaRPr lang="zh-CN" altLang="en-US"/>
          </a:p>
        </p:txBody>
      </p:sp>
      <p:graphicFrame>
        <p:nvGraphicFramePr>
          <p:cNvPr id="6" name="Table 6">
            <a:extLst>
              <a:ext uri="{FF2B5EF4-FFF2-40B4-BE49-F238E27FC236}">
                <a16:creationId xmlns:a16="http://schemas.microsoft.com/office/drawing/2014/main" id="{8B7E7AB1-7B91-4373-A1B7-BAD1FCC07E72}"/>
              </a:ext>
            </a:extLst>
          </p:cNvPr>
          <p:cNvGraphicFramePr>
            <a:graphicFrameLocks noGrp="1"/>
          </p:cNvGraphicFramePr>
          <p:nvPr>
            <p:extLst>
              <p:ext uri="{D42A27DB-BD31-4B8C-83A1-F6EECF244321}">
                <p14:modId xmlns:p14="http://schemas.microsoft.com/office/powerpoint/2010/main" val="2700280906"/>
              </p:ext>
            </p:extLst>
          </p:nvPr>
        </p:nvGraphicFramePr>
        <p:xfrm>
          <a:off x="949143" y="813930"/>
          <a:ext cx="5040000" cy="5547360"/>
        </p:xfrm>
        <a:graphic>
          <a:graphicData uri="http://schemas.openxmlformats.org/drawingml/2006/table">
            <a:tbl>
              <a:tblPr firstRow="1" bandRow="1">
                <a:tableStyleId>{C083E6E3-FA7D-4D7B-A595-EF9225AFEA82}</a:tableStyleId>
              </a:tblPr>
              <a:tblGrid>
                <a:gridCol w="1459512">
                  <a:extLst>
                    <a:ext uri="{9D8B030D-6E8A-4147-A177-3AD203B41FA5}">
                      <a16:colId xmlns:a16="http://schemas.microsoft.com/office/drawing/2014/main" val="3883175739"/>
                    </a:ext>
                  </a:extLst>
                </a:gridCol>
                <a:gridCol w="2001580">
                  <a:extLst>
                    <a:ext uri="{9D8B030D-6E8A-4147-A177-3AD203B41FA5}">
                      <a16:colId xmlns:a16="http://schemas.microsoft.com/office/drawing/2014/main" val="2662381710"/>
                    </a:ext>
                  </a:extLst>
                </a:gridCol>
                <a:gridCol w="789454">
                  <a:extLst>
                    <a:ext uri="{9D8B030D-6E8A-4147-A177-3AD203B41FA5}">
                      <a16:colId xmlns:a16="http://schemas.microsoft.com/office/drawing/2014/main" val="118902926"/>
                    </a:ext>
                  </a:extLst>
                </a:gridCol>
                <a:gridCol w="789454">
                  <a:extLst>
                    <a:ext uri="{9D8B030D-6E8A-4147-A177-3AD203B41FA5}">
                      <a16:colId xmlns:a16="http://schemas.microsoft.com/office/drawing/2014/main" val="2620309241"/>
                    </a:ext>
                  </a:extLst>
                </a:gridCol>
              </a:tblGrid>
              <a:tr h="258373">
                <a:tc>
                  <a:txBody>
                    <a:bodyPr/>
                    <a:lstStyle/>
                    <a:p>
                      <a:pPr algn="ctr"/>
                      <a:r>
                        <a:rPr lang="en-US" altLang="zh-CN" sz="1600"/>
                        <a:t>action group</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Rec.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data%</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11396">
                <a:tc rowSpan="4">
                  <a:txBody>
                    <a:bodyPr/>
                    <a:lstStyle/>
                    <a:p>
                      <a:pPr algn="ctr"/>
                      <a:r>
                        <a:rPr lang="en-US" altLang="zh-CN" sz="1600" dirty="0"/>
                        <a:t>communicative</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looking into phone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6.05</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4359901"/>
                  </a:ext>
                </a:extLst>
              </a:tr>
              <a:tr h="211396">
                <a:tc vMerge="1">
                  <a:txBody>
                    <a:bodyPr/>
                    <a:lstStyle/>
                    <a:p>
                      <a:pPr algn="ctr"/>
                      <a:endParaRPr lang="zh-CN" altLang="en-US" sz="1400"/>
                    </a:p>
                  </a:txBody>
                  <a:tcPr anchor="ctr"/>
                </a:tc>
                <a:tc>
                  <a:txBody>
                    <a:bodyPr/>
                    <a:lstStyle/>
                    <a:p>
                      <a:pPr algn="ctr"/>
                      <a:r>
                        <a:rPr lang="en-US" altLang="zh-CN" sz="1200" dirty="0"/>
                        <a:t>talking in group</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6.99</a:t>
                      </a:r>
                      <a:endParaRPr lang="zh-CN" altLang="en-US" sz="1200"/>
                    </a:p>
                  </a:txBody>
                  <a:tcPr anchor="ctr">
                    <a:noFill/>
                  </a:tcPr>
                </a:tc>
                <a:extLst>
                  <a:ext uri="{0D108BD9-81ED-4DB2-BD59-A6C34878D82A}">
                    <a16:rowId xmlns:a16="http://schemas.microsoft.com/office/drawing/2014/main" val="733092146"/>
                  </a:ext>
                </a:extLst>
              </a:tr>
              <a:tr h="211396">
                <a:tc vMerge="1">
                  <a:txBody>
                    <a:bodyPr/>
                    <a:lstStyle/>
                    <a:p>
                      <a:pPr algn="ctr"/>
                      <a:endParaRPr lang="zh-CN" altLang="en-US" sz="1400"/>
                    </a:p>
                  </a:txBody>
                  <a:tcPr anchor="ctr"/>
                </a:tc>
                <a:tc>
                  <a:txBody>
                    <a:bodyPr/>
                    <a:lstStyle/>
                    <a:p>
                      <a:pPr algn="ctr"/>
                      <a:r>
                        <a:rPr lang="en-US" altLang="zh-CN" sz="1200" dirty="0"/>
                        <a:t>talking on phone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3.21</a:t>
                      </a:r>
                      <a:endParaRPr lang="zh-CN" altLang="en-US" sz="1200"/>
                    </a:p>
                  </a:txBody>
                  <a:tcPr anchor="ctr">
                    <a:noFill/>
                  </a:tcPr>
                </a:tc>
                <a:extLst>
                  <a:ext uri="{0D108BD9-81ED-4DB2-BD59-A6C34878D82A}">
                    <a16:rowId xmlns:a16="http://schemas.microsoft.com/office/drawing/2014/main" val="4000054260"/>
                  </a:ext>
                </a:extLst>
              </a:tr>
              <a:tr h="211396">
                <a:tc vMerge="1">
                  <a:txBody>
                    <a:bodyPr/>
                    <a:lstStyle/>
                    <a:p>
                      <a:pPr algn="ctr"/>
                      <a:endParaRPr lang="zh-CN" altLang="en-US" sz="1400"/>
                    </a:p>
                  </a:txBody>
                  <a:tcPr anchor="ctr"/>
                </a:tc>
                <a:tc>
                  <a:txBody>
                    <a:bodyPr/>
                    <a:lstStyle/>
                    <a:p>
                      <a:pPr algn="ctr"/>
                      <a:r>
                        <a:rPr lang="en-US" altLang="zh-CN" sz="1200" b="1" dirty="0">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0.999</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83.76</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7617793"/>
                  </a:ext>
                </a:extLst>
              </a:tr>
              <a:tr h="211396">
                <a:tc rowSpan="7">
                  <a:txBody>
                    <a:bodyPr/>
                    <a:lstStyle/>
                    <a:p>
                      <a:pPr algn="ctr"/>
                      <a:r>
                        <a:rPr lang="en-US" altLang="zh-CN" sz="1600" dirty="0"/>
                        <a:t>complex</a:t>
                      </a:r>
                    </a:p>
                    <a:p>
                      <a:pPr algn="ctr"/>
                      <a:r>
                        <a:rPr lang="en-US" altLang="zh-CN" sz="1600" dirty="0"/>
                        <a:t>context</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getting in 4 wv</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0.018</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0.13</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827620273"/>
                  </a:ext>
                </a:extLst>
              </a:tr>
              <a:tr h="211396">
                <a:tc vMerge="1">
                  <a:txBody>
                    <a:bodyPr/>
                    <a:lstStyle/>
                    <a:p>
                      <a:pPr algn="ctr"/>
                      <a:endParaRPr lang="zh-CN" altLang="en-US" sz="1400"/>
                    </a:p>
                  </a:txBody>
                  <a:tcPr anchor="ctr"/>
                </a:tc>
                <a:tc>
                  <a:txBody>
                    <a:bodyPr/>
                    <a:lstStyle/>
                    <a:p>
                      <a:pPr algn="ctr"/>
                      <a:r>
                        <a:rPr lang="en-US" altLang="zh-CN" sz="1200" dirty="0"/>
                        <a:t>getting off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0.23</a:t>
                      </a:r>
                      <a:endParaRPr lang="zh-CN" altLang="en-US" sz="1200"/>
                    </a:p>
                  </a:txBody>
                  <a:tcPr anchor="ctr">
                    <a:noFill/>
                  </a:tcPr>
                </a:tc>
                <a:extLst>
                  <a:ext uri="{0D108BD9-81ED-4DB2-BD59-A6C34878D82A}">
                    <a16:rowId xmlns:a16="http://schemas.microsoft.com/office/drawing/2014/main" val="3316859097"/>
                  </a:ext>
                </a:extLst>
              </a:tr>
              <a:tr h="211396">
                <a:tc vMerge="1">
                  <a:txBody>
                    <a:bodyPr/>
                    <a:lstStyle/>
                    <a:p>
                      <a:pPr algn="ctr"/>
                      <a:endParaRPr lang="zh-CN" altLang="en-US" sz="1400"/>
                    </a:p>
                  </a:txBody>
                  <a:tcPr anchor="ctr"/>
                </a:tc>
                <a:tc>
                  <a:txBody>
                    <a:bodyPr/>
                    <a:lstStyle/>
                    <a:p>
                      <a:pPr algn="ctr"/>
                      <a:r>
                        <a:rPr lang="en-US" altLang="zh-CN" sz="1200" dirty="0"/>
                        <a:t>getting on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0.12</a:t>
                      </a:r>
                      <a:endParaRPr lang="zh-CN" altLang="en-US" sz="1200"/>
                    </a:p>
                  </a:txBody>
                  <a:tcPr anchor="ctr">
                    <a:noFill/>
                  </a:tcPr>
                </a:tc>
                <a:extLst>
                  <a:ext uri="{0D108BD9-81ED-4DB2-BD59-A6C34878D82A}">
                    <a16:rowId xmlns:a16="http://schemas.microsoft.com/office/drawing/2014/main" val="1890634504"/>
                  </a:ext>
                </a:extLst>
              </a:tr>
              <a:tr h="211396">
                <a:tc vMerge="1">
                  <a:txBody>
                    <a:bodyPr/>
                    <a:lstStyle/>
                    <a:p>
                      <a:pPr algn="ctr"/>
                      <a:endParaRPr lang="zh-CN" altLang="en-US" sz="1400"/>
                    </a:p>
                  </a:txBody>
                  <a:tcPr anchor="ctr"/>
                </a:tc>
                <a:tc>
                  <a:txBody>
                    <a:bodyPr/>
                    <a:lstStyle/>
                    <a:p>
                      <a:pPr algn="ctr"/>
                      <a:r>
                        <a:rPr lang="en-US" altLang="zh-CN" sz="1200" dirty="0"/>
                        <a:t>getting out of 4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0.06</a:t>
                      </a:r>
                      <a:endParaRPr lang="zh-CN" altLang="en-US" sz="1200"/>
                    </a:p>
                  </a:txBody>
                  <a:tcPr anchor="ctr">
                    <a:noFill/>
                  </a:tcPr>
                </a:tc>
                <a:extLst>
                  <a:ext uri="{0D108BD9-81ED-4DB2-BD59-A6C34878D82A}">
                    <a16:rowId xmlns:a16="http://schemas.microsoft.com/office/drawing/2014/main" val="3303595665"/>
                  </a:ext>
                </a:extLst>
              </a:tr>
              <a:tr h="211396">
                <a:tc vMerge="1">
                  <a:txBody>
                    <a:bodyPr/>
                    <a:lstStyle/>
                    <a:p>
                      <a:pPr algn="ctr"/>
                      <a:endParaRPr lang="zh-CN" altLang="en-US" sz="1400"/>
                    </a:p>
                  </a:txBody>
                  <a:tcPr anchor="ctr"/>
                </a:tc>
                <a:tc>
                  <a:txBody>
                    <a:bodyPr/>
                    <a:lstStyle/>
                    <a:p>
                      <a:pPr algn="ctr"/>
                      <a:r>
                        <a:rPr lang="en-US" altLang="zh-CN" sz="1200" dirty="0"/>
                        <a:t>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0.20</a:t>
                      </a:r>
                      <a:endParaRPr lang="zh-CN" altLang="en-US" sz="1200"/>
                    </a:p>
                  </a:txBody>
                  <a:tcPr anchor="ctr">
                    <a:noFill/>
                  </a:tcPr>
                </a:tc>
                <a:extLst>
                  <a:ext uri="{0D108BD9-81ED-4DB2-BD59-A6C34878D82A}">
                    <a16:rowId xmlns:a16="http://schemas.microsoft.com/office/drawing/2014/main" val="2852867403"/>
                  </a:ext>
                </a:extLst>
              </a:tr>
              <a:tr h="211396">
                <a:tc vMerge="1">
                  <a:txBody>
                    <a:bodyPr/>
                    <a:lstStyle/>
                    <a:p>
                      <a:pPr algn="ctr"/>
                      <a:endParaRPr lang="zh-CN" altLang="en-US" sz="1400"/>
                    </a:p>
                  </a:txBody>
                  <a:tcPr anchor="ctr"/>
                </a:tc>
                <a:tc>
                  <a:txBody>
                    <a:bodyPr/>
                    <a:lstStyle/>
                    <a:p>
                      <a:pPr algn="ctr"/>
                      <a:r>
                        <a:rPr lang="en-US" altLang="zh-CN" sz="1200" dirty="0"/>
                        <a:t>unloading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0.046</a:t>
                      </a:r>
                      <a:endParaRPr lang="zh-CN" altLang="en-US" sz="1200"/>
                    </a:p>
                  </a:txBody>
                  <a:tcPr anchor="ctr">
                    <a:noFill/>
                  </a:tcPr>
                </a:tc>
                <a:tc>
                  <a:txBody>
                    <a:bodyPr/>
                    <a:lstStyle/>
                    <a:p>
                      <a:pPr algn="ctr"/>
                      <a:r>
                        <a:rPr lang="en-US" altLang="zh-CN" sz="1200" dirty="0"/>
                        <a:t>0.75</a:t>
                      </a:r>
                      <a:endParaRPr lang="zh-CN" altLang="en-US" sz="1200"/>
                    </a:p>
                  </a:txBody>
                  <a:tcPr anchor="ctr">
                    <a:noFill/>
                  </a:tcPr>
                </a:tc>
                <a:extLst>
                  <a:ext uri="{0D108BD9-81ED-4DB2-BD59-A6C34878D82A}">
                    <a16:rowId xmlns:a16="http://schemas.microsoft.com/office/drawing/2014/main" val="2618137619"/>
                  </a:ext>
                </a:extLst>
              </a:tr>
              <a:tr h="211396">
                <a:tc vMerge="1">
                  <a:txBody>
                    <a:bodyPr/>
                    <a:lstStyle/>
                    <a:p>
                      <a:pPr algn="ctr"/>
                      <a:endParaRPr lang="zh-CN" altLang="en-US" sz="1400"/>
                    </a:p>
                  </a:txBody>
                  <a:tcPr anchor="ctr"/>
                </a:tc>
                <a:tc>
                  <a:txBody>
                    <a:bodyPr/>
                    <a:lstStyle/>
                    <a:p>
                      <a:pPr algn="ctr"/>
                      <a:r>
                        <a:rPr lang="en-US" altLang="zh-CN" sz="1200" b="1" dirty="0">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0.992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98.50</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295994"/>
                  </a:ext>
                </a:extLst>
              </a:tr>
              <a:tr h="211396">
                <a:tc rowSpan="8">
                  <a:txBody>
                    <a:bodyPr/>
                    <a:lstStyle/>
                    <a:p>
                      <a:pPr algn="ctr"/>
                      <a:r>
                        <a:rPr lang="en-US" altLang="zh-CN" sz="1600" dirty="0"/>
                        <a:t>atomic</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bending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0.362</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2.17</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700888681"/>
                  </a:ext>
                </a:extLst>
              </a:tr>
              <a:tr h="211396">
                <a:tc vMerge="1">
                  <a:txBody>
                    <a:bodyPr/>
                    <a:lstStyle/>
                    <a:p>
                      <a:pPr algn="ctr"/>
                      <a:endParaRPr lang="zh-CN" altLang="en-US" sz="1200"/>
                    </a:p>
                  </a:txBody>
                  <a:tcPr anchor="ctr"/>
                </a:tc>
                <a:tc>
                  <a:txBody>
                    <a:bodyPr/>
                    <a:lstStyle/>
                    <a:p>
                      <a:pPr algn="ctr"/>
                      <a:r>
                        <a:rPr lang="en-US" altLang="zh-CN" sz="1200" dirty="0"/>
                        <a:t>jumping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a:t>
                      </a:r>
                      <a:endParaRPr lang="zh-CN" altLang="en-US" sz="1200"/>
                    </a:p>
                  </a:txBody>
                  <a:tcPr anchor="ctr">
                    <a:noFill/>
                  </a:tcPr>
                </a:tc>
                <a:extLst>
                  <a:ext uri="{0D108BD9-81ED-4DB2-BD59-A6C34878D82A}">
                    <a16:rowId xmlns:a16="http://schemas.microsoft.com/office/drawing/2014/main" val="1825113865"/>
                  </a:ext>
                </a:extLst>
              </a:tr>
              <a:tr h="211396">
                <a:tc vMerge="1">
                  <a:txBody>
                    <a:bodyPr/>
                    <a:lstStyle/>
                    <a:p>
                      <a:pPr algn="ctr"/>
                      <a:endParaRPr lang="zh-CN" altLang="en-US" sz="1200"/>
                    </a:p>
                  </a:txBody>
                  <a:tcPr anchor="ctr"/>
                </a:tc>
                <a:tc>
                  <a:txBody>
                    <a:bodyPr/>
                    <a:lstStyle/>
                    <a:p>
                      <a:pPr algn="ctr"/>
                      <a:r>
                        <a:rPr lang="en-US" altLang="zh-CN" sz="1200" dirty="0"/>
                        <a:t>laying down</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a:t>
                      </a:r>
                      <a:endParaRPr lang="zh-CN" altLang="en-US" sz="1200"/>
                    </a:p>
                  </a:txBody>
                  <a:tcPr anchor="ctr">
                    <a:noFill/>
                  </a:tcPr>
                </a:tc>
                <a:extLst>
                  <a:ext uri="{0D108BD9-81ED-4DB2-BD59-A6C34878D82A}">
                    <a16:rowId xmlns:a16="http://schemas.microsoft.com/office/drawing/2014/main" val="2565188356"/>
                  </a:ext>
                </a:extLst>
              </a:tr>
              <a:tr h="211396">
                <a:tc vMerge="1">
                  <a:txBody>
                    <a:bodyPr/>
                    <a:lstStyle/>
                    <a:p>
                      <a:pPr algn="ctr"/>
                      <a:endParaRPr lang="zh-CN" altLang="en-US" sz="1200"/>
                    </a:p>
                  </a:txBody>
                  <a:tcPr anchor="ctr"/>
                </a:tc>
                <a:tc>
                  <a:txBody>
                    <a:bodyPr/>
                    <a:lstStyle/>
                    <a:p>
                      <a:pPr algn="ctr"/>
                      <a:r>
                        <a:rPr lang="en-US" altLang="zh-CN" sz="1200" dirty="0"/>
                        <a:t>running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0.92</a:t>
                      </a:r>
                      <a:endParaRPr lang="zh-CN" altLang="en-US" sz="1200"/>
                    </a:p>
                  </a:txBody>
                  <a:tcPr anchor="ctr">
                    <a:noFill/>
                  </a:tcPr>
                </a:tc>
                <a:extLst>
                  <a:ext uri="{0D108BD9-81ED-4DB2-BD59-A6C34878D82A}">
                    <a16:rowId xmlns:a16="http://schemas.microsoft.com/office/drawing/2014/main" val="3257029106"/>
                  </a:ext>
                </a:extLst>
              </a:tr>
              <a:tr h="211396">
                <a:tc vMerge="1">
                  <a:txBody>
                    <a:bodyPr/>
                    <a:lstStyle/>
                    <a:p>
                      <a:pPr algn="ctr"/>
                      <a:endParaRPr lang="zh-CN" altLang="en-US" sz="1200"/>
                    </a:p>
                  </a:txBody>
                  <a:tcPr anchor="ctr"/>
                </a:tc>
                <a:tc>
                  <a:txBody>
                    <a:bodyPr/>
                    <a:lstStyle/>
                    <a:p>
                      <a:pPr algn="ctr"/>
                      <a:r>
                        <a:rPr lang="en-US" altLang="zh-CN" sz="1200" dirty="0"/>
                        <a:t>sitting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0.527</a:t>
                      </a:r>
                      <a:endParaRPr lang="zh-CN" altLang="en-US" sz="1200"/>
                    </a:p>
                  </a:txBody>
                  <a:tcPr anchor="ctr">
                    <a:noFill/>
                  </a:tcPr>
                </a:tc>
                <a:tc>
                  <a:txBody>
                    <a:bodyPr/>
                    <a:lstStyle/>
                    <a:p>
                      <a:pPr algn="ctr"/>
                      <a:r>
                        <a:rPr lang="en-US" altLang="zh-CN" sz="1200" dirty="0"/>
                        <a:t>4.37</a:t>
                      </a:r>
                      <a:endParaRPr lang="zh-CN" altLang="en-US" sz="1200"/>
                    </a:p>
                  </a:txBody>
                  <a:tcPr anchor="ctr">
                    <a:noFill/>
                  </a:tcPr>
                </a:tc>
                <a:extLst>
                  <a:ext uri="{0D108BD9-81ED-4DB2-BD59-A6C34878D82A}">
                    <a16:rowId xmlns:a16="http://schemas.microsoft.com/office/drawing/2014/main" val="3073403220"/>
                  </a:ext>
                </a:extLst>
              </a:tr>
              <a:tr h="211396">
                <a:tc vMerge="1">
                  <a:txBody>
                    <a:bodyPr/>
                    <a:lstStyle/>
                    <a:p>
                      <a:pPr algn="ctr"/>
                      <a:endParaRPr lang="zh-CN" altLang="en-US" sz="1200"/>
                    </a:p>
                  </a:txBody>
                  <a:tcPr anchor="ctr"/>
                </a:tc>
                <a:tc>
                  <a:txBody>
                    <a:bodyPr/>
                    <a:lstStyle/>
                    <a:p>
                      <a:pPr algn="ctr"/>
                      <a:r>
                        <a:rPr lang="en-US" altLang="zh-CN" sz="1200" dirty="0"/>
                        <a:t>squatting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0.03</a:t>
                      </a:r>
                      <a:endParaRPr lang="zh-CN" altLang="en-US" sz="1200"/>
                    </a:p>
                  </a:txBody>
                  <a:tcPr anchor="ctr">
                    <a:noFill/>
                  </a:tcPr>
                </a:tc>
                <a:extLst>
                  <a:ext uri="{0D108BD9-81ED-4DB2-BD59-A6C34878D82A}">
                    <a16:rowId xmlns:a16="http://schemas.microsoft.com/office/drawing/2014/main" val="3550118575"/>
                  </a:ext>
                </a:extLst>
              </a:tr>
              <a:tr h="211396">
                <a:tc vMerge="1">
                  <a:txBody>
                    <a:bodyPr/>
                    <a:lstStyle/>
                    <a:p>
                      <a:pPr algn="ctr"/>
                      <a:endParaRPr lang="zh-CN" altLang="en-US" sz="1200"/>
                    </a:p>
                  </a:txBody>
                  <a:tcPr anchor="ctr"/>
                </a:tc>
                <a:tc>
                  <a:txBody>
                    <a:bodyPr/>
                    <a:lstStyle/>
                    <a:p>
                      <a:pPr algn="ctr"/>
                      <a:r>
                        <a:rPr lang="en-US" altLang="zh-CN" sz="1200" dirty="0"/>
                        <a:t>standing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0.129</a:t>
                      </a:r>
                      <a:endParaRPr lang="zh-CN" altLang="en-US" sz="1200"/>
                    </a:p>
                  </a:txBody>
                  <a:tcPr anchor="ctr">
                    <a:noFill/>
                  </a:tcPr>
                </a:tc>
                <a:tc>
                  <a:txBody>
                    <a:bodyPr/>
                    <a:lstStyle/>
                    <a:p>
                      <a:pPr algn="ctr"/>
                      <a:r>
                        <a:rPr lang="en-US" altLang="zh-CN" sz="1200" dirty="0"/>
                        <a:t>15.73</a:t>
                      </a:r>
                      <a:endParaRPr lang="zh-CN" altLang="en-US" sz="1200"/>
                    </a:p>
                  </a:txBody>
                  <a:tcPr anchor="ctr">
                    <a:noFill/>
                  </a:tcPr>
                </a:tc>
                <a:extLst>
                  <a:ext uri="{0D108BD9-81ED-4DB2-BD59-A6C34878D82A}">
                    <a16:rowId xmlns:a16="http://schemas.microsoft.com/office/drawing/2014/main" val="2508080622"/>
                  </a:ext>
                </a:extLst>
              </a:tr>
              <a:tr h="211396">
                <a:tc vMerge="1">
                  <a:txBody>
                    <a:bodyPr/>
                    <a:lstStyle/>
                    <a:p>
                      <a:pPr algn="ctr"/>
                      <a:endParaRPr lang="zh-CN" altLang="en-US" sz="1200"/>
                    </a:p>
                  </a:txBody>
                  <a:tcPr anchor="ctr"/>
                </a:tc>
                <a:tc>
                  <a:txBody>
                    <a:bodyPr/>
                    <a:lstStyle/>
                    <a:p>
                      <a:pPr algn="ctr"/>
                      <a:r>
                        <a:rPr lang="en-US" altLang="zh-CN" sz="1200" b="1" dirty="0">
                          <a:solidFill>
                            <a:srgbClr val="C00000"/>
                          </a:solidFill>
                        </a:rPr>
                        <a:t>walking</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0.978</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76.60</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64223"/>
                  </a:ext>
                </a:extLst>
              </a:tr>
            </a:tbl>
          </a:graphicData>
        </a:graphic>
      </p:graphicFrame>
      <p:graphicFrame>
        <p:nvGraphicFramePr>
          <p:cNvPr id="9" name="Table 6">
            <a:extLst>
              <a:ext uri="{FF2B5EF4-FFF2-40B4-BE49-F238E27FC236}">
                <a16:creationId xmlns:a16="http://schemas.microsoft.com/office/drawing/2014/main" id="{8308FEE2-E43A-4A9E-8C07-CBA4DEFDC15A}"/>
              </a:ext>
            </a:extLst>
          </p:cNvPr>
          <p:cNvGraphicFramePr>
            <a:graphicFrameLocks noGrp="1"/>
          </p:cNvGraphicFramePr>
          <p:nvPr>
            <p:extLst>
              <p:ext uri="{D42A27DB-BD31-4B8C-83A1-F6EECF244321}">
                <p14:modId xmlns:p14="http://schemas.microsoft.com/office/powerpoint/2010/main" val="4180784366"/>
              </p:ext>
            </p:extLst>
          </p:nvPr>
        </p:nvGraphicFramePr>
        <p:xfrm>
          <a:off x="6202859" y="813930"/>
          <a:ext cx="5040000" cy="5334000"/>
        </p:xfrm>
        <a:graphic>
          <a:graphicData uri="http://schemas.openxmlformats.org/drawingml/2006/table">
            <a:tbl>
              <a:tblPr firstRow="1" bandRow="1">
                <a:tableStyleId>{C083E6E3-FA7D-4D7B-A595-EF9225AFEA82}</a:tableStyleId>
              </a:tblPr>
              <a:tblGrid>
                <a:gridCol w="1438972">
                  <a:extLst>
                    <a:ext uri="{9D8B030D-6E8A-4147-A177-3AD203B41FA5}">
                      <a16:colId xmlns:a16="http://schemas.microsoft.com/office/drawing/2014/main" val="3883175739"/>
                    </a:ext>
                  </a:extLst>
                </a:gridCol>
                <a:gridCol w="1973408">
                  <a:extLst>
                    <a:ext uri="{9D8B030D-6E8A-4147-A177-3AD203B41FA5}">
                      <a16:colId xmlns:a16="http://schemas.microsoft.com/office/drawing/2014/main" val="2662381710"/>
                    </a:ext>
                  </a:extLst>
                </a:gridCol>
                <a:gridCol w="813810">
                  <a:extLst>
                    <a:ext uri="{9D8B030D-6E8A-4147-A177-3AD203B41FA5}">
                      <a16:colId xmlns:a16="http://schemas.microsoft.com/office/drawing/2014/main" val="118902926"/>
                    </a:ext>
                  </a:extLst>
                </a:gridCol>
                <a:gridCol w="813810">
                  <a:extLst>
                    <a:ext uri="{9D8B030D-6E8A-4147-A177-3AD203B41FA5}">
                      <a16:colId xmlns:a16="http://schemas.microsoft.com/office/drawing/2014/main" val="2625243220"/>
                    </a:ext>
                  </a:extLst>
                </a:gridCol>
              </a:tblGrid>
              <a:tr h="258373">
                <a:tc>
                  <a:txBody>
                    <a:bodyPr/>
                    <a:lstStyle/>
                    <a:p>
                      <a:pPr algn="ctr"/>
                      <a:r>
                        <a:rPr lang="en-US" altLang="zh-CN" sz="1600"/>
                        <a:t>action group</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Rec.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data%</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34885">
                <a:tc>
                  <a:txBody>
                    <a:bodyPr/>
                    <a:lstStyle/>
                    <a:p>
                      <a:pPr algn="ctr"/>
                      <a:r>
                        <a:rPr lang="en-US" altLang="zh-CN" sz="1600" dirty="0"/>
                        <a:t>atomic</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none of the above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0</a:t>
                      </a: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0.17</a:t>
                      </a: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359901"/>
                  </a:ext>
                </a:extLst>
              </a:tr>
              <a:tr h="211396">
                <a:tc rowSpan="13">
                  <a:txBody>
                    <a:bodyPr/>
                    <a:lstStyle/>
                    <a:p>
                      <a:pPr algn="ctr"/>
                      <a:r>
                        <a:rPr lang="en-US" altLang="zh-CN" sz="1600" dirty="0"/>
                        <a:t>simple </a:t>
                      </a:r>
                    </a:p>
                    <a:p>
                      <a:pPr algn="ctr"/>
                      <a:r>
                        <a:rPr lang="en-US" altLang="zh-CN" sz="1600" dirty="0"/>
                        <a:t>context</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biking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0.493</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3.86</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33092146"/>
                  </a:ext>
                </a:extLst>
              </a:tr>
              <a:tr h="211396">
                <a:tc vMerge="1">
                  <a:txBody>
                    <a:bodyPr/>
                    <a:lstStyle/>
                    <a:p>
                      <a:pPr algn="ctr"/>
                      <a:endParaRPr lang="zh-CN" altLang="en-US" sz="1200"/>
                    </a:p>
                  </a:txBody>
                  <a:tcPr anchor="ctr"/>
                </a:tc>
                <a:tc>
                  <a:txBody>
                    <a:bodyPr/>
                    <a:lstStyle/>
                    <a:p>
                      <a:pPr algn="ctr"/>
                      <a:r>
                        <a:rPr lang="en-US" altLang="zh-CN" sz="1200" dirty="0"/>
                        <a:t>cleaning an object</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0.45</a:t>
                      </a:r>
                      <a:endParaRPr lang="zh-CN" altLang="en-US" sz="1200"/>
                    </a:p>
                  </a:txBody>
                  <a:tcPr anchor="ctr">
                    <a:noFill/>
                  </a:tcPr>
                </a:tc>
                <a:extLst>
                  <a:ext uri="{0D108BD9-81ED-4DB2-BD59-A6C34878D82A}">
                    <a16:rowId xmlns:a16="http://schemas.microsoft.com/office/drawing/2014/main" val="4000054260"/>
                  </a:ext>
                </a:extLst>
              </a:tr>
              <a:tr h="211396">
                <a:tc vMerge="1">
                  <a:txBody>
                    <a:bodyPr/>
                    <a:lstStyle/>
                    <a:p>
                      <a:pPr algn="ctr"/>
                      <a:endParaRPr lang="zh-CN" altLang="en-US" sz="1200"/>
                    </a:p>
                  </a:txBody>
                  <a:tcPr anchor="ctr"/>
                </a:tc>
                <a:tc>
                  <a:txBody>
                    <a:bodyPr/>
                    <a:lstStyle/>
                    <a:p>
                      <a:pPr algn="ctr"/>
                      <a:r>
                        <a:rPr lang="en-US" altLang="zh-CN" sz="1200" dirty="0"/>
                        <a:t>closing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0.15</a:t>
                      </a:r>
                      <a:endParaRPr lang="zh-CN" altLang="en-US" sz="1200"/>
                    </a:p>
                  </a:txBody>
                  <a:tcPr anchor="ctr">
                    <a:noFill/>
                  </a:tcPr>
                </a:tc>
                <a:extLst>
                  <a:ext uri="{0D108BD9-81ED-4DB2-BD59-A6C34878D82A}">
                    <a16:rowId xmlns:a16="http://schemas.microsoft.com/office/drawing/2014/main" val="3797617793"/>
                  </a:ext>
                </a:extLst>
              </a:tr>
              <a:tr h="211396">
                <a:tc vMerge="1">
                  <a:txBody>
                    <a:bodyPr/>
                    <a:lstStyle/>
                    <a:p>
                      <a:pPr algn="ctr"/>
                      <a:endParaRPr lang="zh-CN" altLang="en-US" sz="1200"/>
                    </a:p>
                  </a:txBody>
                  <a:tcPr anchor="ctr"/>
                </a:tc>
                <a:tc>
                  <a:txBody>
                    <a:bodyPr/>
                    <a:lstStyle/>
                    <a:p>
                      <a:pPr algn="ctr"/>
                      <a:r>
                        <a:rPr lang="en-US" altLang="zh-CN" sz="1200" dirty="0"/>
                        <a:t>crossing 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0.239</a:t>
                      </a:r>
                      <a:endParaRPr lang="zh-CN" altLang="en-US" sz="1200"/>
                    </a:p>
                  </a:txBody>
                  <a:tcPr anchor="ctr">
                    <a:noFill/>
                  </a:tcPr>
                </a:tc>
                <a:tc>
                  <a:txBody>
                    <a:bodyPr/>
                    <a:lstStyle/>
                    <a:p>
                      <a:pPr algn="ctr"/>
                      <a:r>
                        <a:rPr lang="en-US" altLang="zh-CN" sz="1200" dirty="0"/>
                        <a:t>7.64</a:t>
                      </a:r>
                      <a:endParaRPr lang="zh-CN" altLang="en-US" sz="1200"/>
                    </a:p>
                  </a:txBody>
                  <a:tcPr anchor="ctr">
                    <a:noFill/>
                  </a:tcPr>
                </a:tc>
                <a:extLst>
                  <a:ext uri="{0D108BD9-81ED-4DB2-BD59-A6C34878D82A}">
                    <a16:rowId xmlns:a16="http://schemas.microsoft.com/office/drawing/2014/main" val="1827620273"/>
                  </a:ext>
                </a:extLst>
              </a:tr>
              <a:tr h="211396">
                <a:tc vMerge="1">
                  <a:txBody>
                    <a:bodyPr/>
                    <a:lstStyle/>
                    <a:p>
                      <a:pPr algn="ctr"/>
                      <a:endParaRPr lang="zh-CN" altLang="en-US" sz="1200"/>
                    </a:p>
                  </a:txBody>
                  <a:tcPr anchor="ctr"/>
                </a:tc>
                <a:tc>
                  <a:txBody>
                    <a:bodyPr/>
                    <a:lstStyle/>
                    <a:p>
                      <a:pPr algn="ctr"/>
                      <a:r>
                        <a:rPr lang="en-US" altLang="zh-CN" sz="1200" dirty="0"/>
                        <a:t>entering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0.67</a:t>
                      </a:r>
                      <a:endParaRPr lang="zh-CN" altLang="en-US" sz="1200"/>
                    </a:p>
                  </a:txBody>
                  <a:tcPr anchor="ctr">
                    <a:noFill/>
                  </a:tcPr>
                </a:tc>
                <a:extLst>
                  <a:ext uri="{0D108BD9-81ED-4DB2-BD59-A6C34878D82A}">
                    <a16:rowId xmlns:a16="http://schemas.microsoft.com/office/drawing/2014/main" val="3316859097"/>
                  </a:ext>
                </a:extLst>
              </a:tr>
              <a:tr h="211396">
                <a:tc vMerge="1">
                  <a:txBody>
                    <a:bodyPr/>
                    <a:lstStyle/>
                    <a:p>
                      <a:pPr algn="ctr"/>
                      <a:endParaRPr lang="zh-CN" altLang="en-US" sz="1200"/>
                    </a:p>
                  </a:txBody>
                  <a:tcPr anchor="ctr"/>
                </a:tc>
                <a:tc>
                  <a:txBody>
                    <a:bodyPr/>
                    <a:lstStyle/>
                    <a:p>
                      <a:pPr algn="ctr"/>
                      <a:r>
                        <a:rPr lang="en-US" altLang="zh-CN" sz="1200" dirty="0"/>
                        <a:t>exiting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0.016</a:t>
                      </a:r>
                      <a:endParaRPr lang="zh-CN" altLang="en-US" sz="1200"/>
                    </a:p>
                  </a:txBody>
                  <a:tcPr anchor="ctr">
                    <a:noFill/>
                  </a:tcPr>
                </a:tc>
                <a:tc>
                  <a:txBody>
                    <a:bodyPr/>
                    <a:lstStyle/>
                    <a:p>
                      <a:pPr algn="ctr"/>
                      <a:r>
                        <a:rPr lang="en-US" altLang="zh-CN" sz="1200" dirty="0"/>
                        <a:t>0.75</a:t>
                      </a:r>
                      <a:endParaRPr lang="zh-CN" altLang="en-US" sz="1200"/>
                    </a:p>
                  </a:txBody>
                  <a:tcPr anchor="ctr">
                    <a:noFill/>
                  </a:tcPr>
                </a:tc>
                <a:extLst>
                  <a:ext uri="{0D108BD9-81ED-4DB2-BD59-A6C34878D82A}">
                    <a16:rowId xmlns:a16="http://schemas.microsoft.com/office/drawing/2014/main" val="1890634504"/>
                  </a:ext>
                </a:extLst>
              </a:tr>
              <a:tr h="211396">
                <a:tc vMerge="1">
                  <a:txBody>
                    <a:bodyPr/>
                    <a:lstStyle/>
                    <a:p>
                      <a:pPr algn="ctr"/>
                      <a:endParaRPr lang="zh-CN" altLang="en-US" sz="1200"/>
                    </a:p>
                  </a:txBody>
                  <a:tcPr anchor="ctr"/>
                </a:tc>
                <a:tc>
                  <a:txBody>
                    <a:bodyPr/>
                    <a:lstStyle/>
                    <a:p>
                      <a:pPr algn="ctr"/>
                      <a:r>
                        <a:rPr lang="en-US" altLang="zh-CN" sz="1200" dirty="0"/>
                        <a:t>crossing illegally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0.038</a:t>
                      </a:r>
                      <a:endParaRPr lang="zh-CN" altLang="en-US" sz="1200"/>
                    </a:p>
                  </a:txBody>
                  <a:tcPr anchor="ctr">
                    <a:noFill/>
                  </a:tcPr>
                </a:tc>
                <a:tc>
                  <a:txBody>
                    <a:bodyPr/>
                    <a:lstStyle/>
                    <a:p>
                      <a:pPr algn="ctr"/>
                      <a:r>
                        <a:rPr lang="en-US" altLang="zh-CN" sz="1200" dirty="0"/>
                        <a:t>7.22</a:t>
                      </a:r>
                      <a:endParaRPr lang="zh-CN" altLang="en-US" sz="1200"/>
                    </a:p>
                  </a:txBody>
                  <a:tcPr anchor="ctr">
                    <a:noFill/>
                  </a:tcPr>
                </a:tc>
                <a:extLst>
                  <a:ext uri="{0D108BD9-81ED-4DB2-BD59-A6C34878D82A}">
                    <a16:rowId xmlns:a16="http://schemas.microsoft.com/office/drawing/2014/main" val="3303595665"/>
                  </a:ext>
                </a:extLst>
              </a:tr>
              <a:tr h="211396">
                <a:tc vMerge="1">
                  <a:txBody>
                    <a:bodyPr/>
                    <a:lstStyle/>
                    <a:p>
                      <a:pPr algn="ctr"/>
                      <a:endParaRPr lang="zh-CN" altLang="en-US" sz="1200"/>
                    </a:p>
                  </a:txBody>
                  <a:tcPr anchor="ctr"/>
                </a:tc>
                <a:tc>
                  <a:txBody>
                    <a:bodyPr/>
                    <a:lstStyle/>
                    <a:p>
                      <a:pPr algn="ctr"/>
                      <a:r>
                        <a:rPr lang="en-US" altLang="zh-CN" sz="1200" dirty="0"/>
                        <a:t>motorcycling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0.3</a:t>
                      </a:r>
                      <a:endParaRPr lang="zh-CN" altLang="en-US" sz="1200"/>
                    </a:p>
                  </a:txBody>
                  <a:tcPr anchor="ctr">
                    <a:noFill/>
                  </a:tcPr>
                </a:tc>
                <a:tc>
                  <a:txBody>
                    <a:bodyPr/>
                    <a:lstStyle/>
                    <a:p>
                      <a:pPr algn="ctr"/>
                      <a:r>
                        <a:rPr lang="en-US" altLang="zh-CN" sz="1200" dirty="0"/>
                        <a:t>0.09</a:t>
                      </a:r>
                      <a:endParaRPr lang="zh-CN" altLang="en-US" sz="1200"/>
                    </a:p>
                  </a:txBody>
                  <a:tcPr anchor="ctr">
                    <a:noFill/>
                  </a:tcPr>
                </a:tc>
                <a:extLst>
                  <a:ext uri="{0D108BD9-81ED-4DB2-BD59-A6C34878D82A}">
                    <a16:rowId xmlns:a16="http://schemas.microsoft.com/office/drawing/2014/main" val="2852867403"/>
                  </a:ext>
                </a:extLst>
              </a:tr>
              <a:tr h="211396">
                <a:tc vMerge="1">
                  <a:txBody>
                    <a:bodyPr/>
                    <a:lstStyle/>
                    <a:p>
                      <a:pPr algn="ctr"/>
                      <a:endParaRPr lang="zh-CN" altLang="en-US" sz="1200"/>
                    </a:p>
                  </a:txBody>
                  <a:tcPr anchor="ctr"/>
                </a:tc>
                <a:tc>
                  <a:txBody>
                    <a:bodyPr/>
                    <a:lstStyle/>
                    <a:p>
                      <a:pPr algn="ctr"/>
                      <a:r>
                        <a:rPr lang="en-US" altLang="zh-CN" sz="1200" dirty="0"/>
                        <a:t>opening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0.22</a:t>
                      </a:r>
                      <a:endParaRPr lang="zh-CN" altLang="en-US" sz="1200"/>
                    </a:p>
                  </a:txBody>
                  <a:tcPr anchor="ctr">
                    <a:noFill/>
                  </a:tcPr>
                </a:tc>
                <a:extLst>
                  <a:ext uri="{0D108BD9-81ED-4DB2-BD59-A6C34878D82A}">
                    <a16:rowId xmlns:a16="http://schemas.microsoft.com/office/drawing/2014/main" val="2618137619"/>
                  </a:ext>
                </a:extLst>
              </a:tr>
              <a:tr h="211396">
                <a:tc vMerge="1">
                  <a:txBody>
                    <a:bodyPr/>
                    <a:lstStyle/>
                    <a:p>
                      <a:pPr algn="ctr"/>
                      <a:endParaRPr lang="zh-CN" altLang="en-US" sz="1200"/>
                    </a:p>
                  </a:txBody>
                  <a:tcPr anchor="ctr"/>
                </a:tc>
                <a:tc>
                  <a:txBody>
                    <a:bodyPr/>
                    <a:lstStyle/>
                    <a:p>
                      <a:pPr algn="ctr"/>
                      <a:r>
                        <a:rPr lang="en-US" altLang="zh-CN" sz="1200" dirty="0"/>
                        <a:t>waiting to cross</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0.022</a:t>
                      </a:r>
                      <a:endParaRPr lang="zh-CN" altLang="en-US" sz="1200"/>
                    </a:p>
                  </a:txBody>
                  <a:tcPr anchor="ctr">
                    <a:noFill/>
                  </a:tcPr>
                </a:tc>
                <a:tc>
                  <a:txBody>
                    <a:bodyPr/>
                    <a:lstStyle/>
                    <a:p>
                      <a:pPr algn="ctr"/>
                      <a:r>
                        <a:rPr lang="en-US" altLang="zh-CN" sz="1200" dirty="0"/>
                        <a:t>1.27</a:t>
                      </a:r>
                      <a:endParaRPr lang="zh-CN" altLang="en-US" sz="1200"/>
                    </a:p>
                  </a:txBody>
                  <a:tcPr anchor="ctr">
                    <a:noFill/>
                  </a:tcPr>
                </a:tc>
                <a:extLst>
                  <a:ext uri="{0D108BD9-81ED-4DB2-BD59-A6C34878D82A}">
                    <a16:rowId xmlns:a16="http://schemas.microsoft.com/office/drawing/2014/main" val="3883295994"/>
                  </a:ext>
                </a:extLst>
              </a:tr>
              <a:tr h="211396">
                <a:tc vMerge="1">
                  <a:txBody>
                    <a:bodyPr/>
                    <a:lstStyle/>
                    <a:p>
                      <a:pPr algn="ctr"/>
                      <a:endParaRPr lang="zh-CN" altLang="en-US" sz="1200"/>
                    </a:p>
                  </a:txBody>
                  <a:tcPr anchor="ctr"/>
                </a:tc>
                <a:tc>
                  <a:txBody>
                    <a:bodyPr/>
                    <a:lstStyle/>
                    <a:p>
                      <a:pPr algn="ctr"/>
                      <a:r>
                        <a:rPr lang="en-US" altLang="zh-CN" sz="1200" dirty="0"/>
                        <a:t>walking on the side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0.604</a:t>
                      </a:r>
                      <a:endParaRPr lang="zh-CN" altLang="en-US" sz="1200"/>
                    </a:p>
                  </a:txBody>
                  <a:tcPr anchor="ctr">
                    <a:noFill/>
                  </a:tcPr>
                </a:tc>
                <a:tc>
                  <a:txBody>
                    <a:bodyPr/>
                    <a:lstStyle/>
                    <a:p>
                      <a:pPr algn="ctr"/>
                      <a:r>
                        <a:rPr lang="en-US" altLang="zh-CN" sz="1200" dirty="0"/>
                        <a:t>35.82</a:t>
                      </a:r>
                      <a:endParaRPr lang="zh-CN" altLang="en-US" sz="1200"/>
                    </a:p>
                  </a:txBody>
                  <a:tcPr anchor="ctr">
                    <a:noFill/>
                  </a:tcPr>
                </a:tc>
                <a:extLst>
                  <a:ext uri="{0D108BD9-81ED-4DB2-BD59-A6C34878D82A}">
                    <a16:rowId xmlns:a16="http://schemas.microsoft.com/office/drawing/2014/main" val="1700888681"/>
                  </a:ext>
                </a:extLst>
              </a:tr>
              <a:tr h="211396">
                <a:tc vMerge="1">
                  <a:txBody>
                    <a:bodyPr/>
                    <a:lstStyle/>
                    <a:p>
                      <a:pPr algn="ctr"/>
                      <a:endParaRPr lang="zh-CN" altLang="en-US" sz="1200"/>
                    </a:p>
                  </a:txBody>
                  <a:tcPr anchor="ctr"/>
                </a:tc>
                <a:tc>
                  <a:txBody>
                    <a:bodyPr/>
                    <a:lstStyle/>
                    <a:p>
                      <a:pPr algn="ctr"/>
                      <a:r>
                        <a:rPr lang="en-US" altLang="zh-CN" sz="1200" dirty="0"/>
                        <a:t>walking on the road</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0.703</a:t>
                      </a:r>
                      <a:endParaRPr lang="zh-CN" altLang="en-US" sz="1200"/>
                    </a:p>
                  </a:txBody>
                  <a:tcPr anchor="ctr">
                    <a:noFill/>
                  </a:tcPr>
                </a:tc>
                <a:tc>
                  <a:txBody>
                    <a:bodyPr/>
                    <a:lstStyle/>
                    <a:p>
                      <a:pPr algn="ctr"/>
                      <a:r>
                        <a:rPr lang="en-US" altLang="zh-CN" sz="1200" dirty="0"/>
                        <a:t>25.34</a:t>
                      </a:r>
                      <a:endParaRPr lang="zh-CN" altLang="en-US" sz="1200"/>
                    </a:p>
                  </a:txBody>
                  <a:tcPr anchor="ctr">
                    <a:noFill/>
                  </a:tcPr>
                </a:tc>
                <a:extLst>
                  <a:ext uri="{0D108BD9-81ED-4DB2-BD59-A6C34878D82A}">
                    <a16:rowId xmlns:a16="http://schemas.microsoft.com/office/drawing/2014/main" val="1825113865"/>
                  </a:ext>
                </a:extLst>
              </a:tr>
              <a:tr h="211396">
                <a:tc vMerge="1">
                  <a:txBody>
                    <a:bodyPr/>
                    <a:lstStyle/>
                    <a:p>
                      <a:pPr algn="ctr"/>
                      <a:endParaRPr lang="zh-CN" altLang="en-US" sz="1200"/>
                    </a:p>
                  </a:txBody>
                  <a:tcPr anchor="ctr"/>
                </a:tc>
                <a:tc>
                  <a:txBody>
                    <a:bodyPr/>
                    <a:lstStyle/>
                    <a:p>
                      <a:pPr algn="ctr"/>
                      <a:r>
                        <a:rPr lang="en-US" altLang="zh-CN" sz="1200" dirty="0"/>
                        <a:t>none of the above</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dirty="0"/>
                        <a:t>0.269</a:t>
                      </a: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dirty="0"/>
                        <a:t>16.54</a:t>
                      </a: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188356"/>
                  </a:ext>
                </a:extLst>
              </a:tr>
              <a:tr h="211396">
                <a:tc rowSpan="4">
                  <a:txBody>
                    <a:bodyPr/>
                    <a:lstStyle/>
                    <a:p>
                      <a:pPr algn="ctr"/>
                      <a:r>
                        <a:rPr lang="en-US" altLang="zh-CN" sz="1600" dirty="0"/>
                        <a:t>transporting</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carrying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0.009</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6.33</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57029106"/>
                  </a:ext>
                </a:extLst>
              </a:tr>
              <a:tr h="211396">
                <a:tc vMerge="1">
                  <a:txBody>
                    <a:bodyPr/>
                    <a:lstStyle/>
                    <a:p>
                      <a:pPr algn="ctr"/>
                      <a:endParaRPr lang="zh-CN" altLang="en-US" sz="1200"/>
                    </a:p>
                  </a:txBody>
                  <a:tcPr anchor="ctr"/>
                </a:tc>
                <a:tc>
                  <a:txBody>
                    <a:bodyPr/>
                    <a:lstStyle/>
                    <a:p>
                      <a:pPr algn="ctr"/>
                      <a:r>
                        <a:rPr lang="en-US" altLang="zh-CN" sz="1200" dirty="0"/>
                        <a:t>pulling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0.88</a:t>
                      </a:r>
                      <a:endParaRPr lang="zh-CN" altLang="en-US" sz="1200"/>
                    </a:p>
                  </a:txBody>
                  <a:tcPr anchor="ctr">
                    <a:noFill/>
                  </a:tcPr>
                </a:tc>
                <a:extLst>
                  <a:ext uri="{0D108BD9-81ED-4DB2-BD59-A6C34878D82A}">
                    <a16:rowId xmlns:a16="http://schemas.microsoft.com/office/drawing/2014/main" val="3073403220"/>
                  </a:ext>
                </a:extLst>
              </a:tr>
              <a:tr h="211396">
                <a:tc vMerge="1">
                  <a:txBody>
                    <a:bodyPr/>
                    <a:lstStyle/>
                    <a:p>
                      <a:pPr algn="ctr"/>
                      <a:endParaRPr lang="zh-CN" altLang="en-US" sz="1200"/>
                    </a:p>
                  </a:txBody>
                  <a:tcPr anchor="ctr"/>
                </a:tc>
                <a:tc>
                  <a:txBody>
                    <a:bodyPr/>
                    <a:lstStyle/>
                    <a:p>
                      <a:pPr algn="ctr"/>
                      <a:r>
                        <a:rPr lang="en-US" altLang="zh-CN" sz="1200" dirty="0"/>
                        <a:t>pushing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0.062</a:t>
                      </a:r>
                      <a:endParaRPr lang="zh-CN" altLang="en-US" sz="1200"/>
                    </a:p>
                  </a:txBody>
                  <a:tcPr anchor="ctr">
                    <a:noFill/>
                  </a:tcPr>
                </a:tc>
                <a:tc>
                  <a:txBody>
                    <a:bodyPr/>
                    <a:lstStyle/>
                    <a:p>
                      <a:pPr algn="ctr"/>
                      <a:r>
                        <a:rPr lang="en-US" altLang="zh-CN" sz="1200" dirty="0"/>
                        <a:t>2.48</a:t>
                      </a:r>
                      <a:endParaRPr lang="zh-CN" altLang="en-US" sz="1200"/>
                    </a:p>
                  </a:txBody>
                  <a:tcPr anchor="ctr">
                    <a:noFill/>
                  </a:tcPr>
                </a:tc>
                <a:extLst>
                  <a:ext uri="{0D108BD9-81ED-4DB2-BD59-A6C34878D82A}">
                    <a16:rowId xmlns:a16="http://schemas.microsoft.com/office/drawing/2014/main" val="3550118575"/>
                  </a:ext>
                </a:extLst>
              </a:tr>
              <a:tr h="211396">
                <a:tc vMerge="1">
                  <a:txBody>
                    <a:bodyPr/>
                    <a:lstStyle/>
                    <a:p>
                      <a:pPr algn="ctr"/>
                      <a:endParaRPr lang="zh-CN" altLang="en-US" sz="1200"/>
                    </a:p>
                  </a:txBody>
                  <a:tcPr anchor="ctr"/>
                </a:tc>
                <a:tc>
                  <a:txBody>
                    <a:bodyPr/>
                    <a:lstStyle/>
                    <a:p>
                      <a:pPr algn="ctr"/>
                      <a:r>
                        <a:rPr lang="en-US" altLang="zh-CN" sz="1200" b="1" dirty="0">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0.992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90.32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8080622"/>
                  </a:ext>
                </a:extLst>
              </a:tr>
            </a:tbl>
          </a:graphicData>
        </a:graphic>
      </p:graphicFrame>
      <p:grpSp>
        <p:nvGrpSpPr>
          <p:cNvPr id="7" name="Group 6">
            <a:extLst>
              <a:ext uri="{FF2B5EF4-FFF2-40B4-BE49-F238E27FC236}">
                <a16:creationId xmlns:a16="http://schemas.microsoft.com/office/drawing/2014/main" id="{4F12CCB7-FB3E-4ECD-82CE-EE6A22DDDBA8}"/>
              </a:ext>
            </a:extLst>
          </p:cNvPr>
          <p:cNvGrpSpPr/>
          <p:nvPr/>
        </p:nvGrpSpPr>
        <p:grpSpPr>
          <a:xfrm>
            <a:off x="5824330" y="2118167"/>
            <a:ext cx="2743200" cy="535070"/>
            <a:chOff x="5824330" y="2118167"/>
            <a:chExt cx="2743200" cy="535070"/>
          </a:xfrm>
        </p:grpSpPr>
        <p:cxnSp>
          <p:nvCxnSpPr>
            <p:cNvPr id="10" name="Straight Arrow Connector 9">
              <a:extLst>
                <a:ext uri="{FF2B5EF4-FFF2-40B4-BE49-F238E27FC236}">
                  <a16:creationId xmlns:a16="http://schemas.microsoft.com/office/drawing/2014/main" id="{BBA28986-C68B-4454-A196-304799DE28FF}"/>
                </a:ext>
              </a:extLst>
            </p:cNvPr>
            <p:cNvCxnSpPr>
              <a:cxnSpLocks/>
            </p:cNvCxnSpPr>
            <p:nvPr/>
          </p:nvCxnSpPr>
          <p:spPr>
            <a:xfrm>
              <a:off x="5833641" y="2118167"/>
              <a:ext cx="262359" cy="208344"/>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08C032-4518-434B-94A9-67F129EDAEE1}"/>
                </a:ext>
              </a:extLst>
            </p:cNvPr>
            <p:cNvSpPr txBox="1"/>
            <p:nvPr/>
          </p:nvSpPr>
          <p:spPr>
            <a:xfrm>
              <a:off x="5824330" y="2283905"/>
              <a:ext cx="2743200" cy="369332"/>
            </a:xfrm>
            <a:prstGeom prst="rect">
              <a:avLst/>
            </a:prstGeom>
            <a:noFill/>
          </p:spPr>
          <p:txBody>
            <a:bodyPr wrap="square" rtlCol="0">
              <a:spAutoFit/>
            </a:bodyPr>
            <a:lstStyle/>
            <a:p>
              <a:r>
                <a:rPr lang="en-US" altLang="zh-CN" dirty="0">
                  <a:solidFill>
                    <a:schemeClr val="accent1">
                      <a:lumMod val="50000"/>
                    </a:schemeClr>
                  </a:solidFill>
                </a:rPr>
                <a:t>majority class</a:t>
              </a:r>
              <a:endParaRPr lang="zh-CN" altLang="en-US">
                <a:solidFill>
                  <a:schemeClr val="accent1">
                    <a:lumMod val="50000"/>
                  </a:schemeClr>
                </a:solidFill>
              </a:endParaRPr>
            </a:p>
          </p:txBody>
        </p:sp>
      </p:grpSp>
    </p:spTree>
    <p:extLst>
      <p:ext uri="{BB962C8B-B14F-4D97-AF65-F5344CB8AC3E}">
        <p14:creationId xmlns:p14="http://schemas.microsoft.com/office/powerpoint/2010/main" val="262899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72FF848B2EF2D42AECC94E4F931728F" ma:contentTypeVersion="0" ma:contentTypeDescription="Crée un document." ma:contentTypeScope="" ma:versionID="0044cfe70ca7a6333f58ddce425e2b00">
  <xsd:schema xmlns:xsd="http://www.w3.org/2001/XMLSchema" xmlns:xs="http://www.w3.org/2001/XMLSchema" xmlns:p="http://schemas.microsoft.com/office/2006/metadata/properties" targetNamespace="http://schemas.microsoft.com/office/2006/metadata/properties" ma:root="true" ma:fieldsID="a7e970934e91183f40d3ded36d8cf61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71432C-79B9-4AF1-B0D4-271A8CBD954C}">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73C3299-6523-45DF-8EA1-77633389668C}">
  <ds:schemaRefs>
    <ds:schemaRef ds:uri="http://schemas.microsoft.com/sharepoint/v3/contenttype/forms"/>
  </ds:schemaRefs>
</ds:datastoreItem>
</file>

<file path=customXml/itemProps3.xml><?xml version="1.0" encoding="utf-8"?>
<ds:datastoreItem xmlns:ds="http://schemas.openxmlformats.org/officeDocument/2006/customXml" ds:itemID="{6F44E36E-1184-469E-B43A-378CABD7D4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2973</Words>
  <Application>Microsoft Office PowerPoint</Application>
  <PresentationFormat>Widescreen</PresentationFormat>
  <Paragraphs>739</Paragraphs>
  <Slides>17</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等线</vt:lpstr>
      <vt:lpstr>Arial</vt:lpstr>
      <vt:lpstr>Cambria Math</vt:lpstr>
      <vt:lpstr>Times New Roman</vt:lpstr>
      <vt:lpstr>Wingdings</vt:lpstr>
      <vt:lpstr>Title​​</vt:lpstr>
      <vt:lpstr>Action Recognition for Self-Driving Cars</vt:lpstr>
      <vt:lpstr>PowerPoint Presentation</vt:lpstr>
      <vt:lpstr>Introduction and Motivation</vt:lpstr>
      <vt:lpstr>Related Work</vt:lpstr>
      <vt:lpstr>Datasets and Evaluation</vt:lpstr>
      <vt:lpstr>Poseact: Action Recognition with Human Poses</vt:lpstr>
      <vt:lpstr>Action Recognition Results on TCG</vt:lpstr>
      <vt:lpstr>Action Recognition Results on TITAN</vt:lpstr>
      <vt:lpstr>Per-Class Recall (%) of Poseact (Multitask) on TITAN</vt:lpstr>
      <vt:lpstr>Class Imbalance Problem in TITAN Dataset</vt:lpstr>
      <vt:lpstr>Experiments on Selected Actions</vt:lpstr>
      <vt:lpstr>Effect of Preprocessing and Temporal Module</vt:lpstr>
      <vt:lpstr>Explorative Experiments</vt:lpstr>
      <vt:lpstr>Explorative Experiments</vt:lpstr>
      <vt:lpstr>Explorative Experiments</vt:lpstr>
      <vt:lpstr>Discussions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Weijiang</dc:creator>
  <cp:lastModifiedBy>Xiong Weijiang</cp:lastModifiedBy>
  <cp:revision>824</cp:revision>
  <dcterms:created xsi:type="dcterms:W3CDTF">2019-06-10T04:32:54Z</dcterms:created>
  <dcterms:modified xsi:type="dcterms:W3CDTF">2022-01-13T22:03:02Z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0x010100872FF848B2EF2D42AECC94E4F931728F</vt:lpwstr>
  </property>
</Properties>
</file>